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75" r:id="rId8"/>
    <p:sldId id="262" r:id="rId9"/>
    <p:sldId id="263" r:id="rId10"/>
    <p:sldId id="264" r:id="rId11"/>
    <p:sldId id="272" r:id="rId12"/>
    <p:sldId id="270" r:id="rId13"/>
    <p:sldId id="276" r:id="rId14"/>
    <p:sldId id="274" r:id="rId15"/>
    <p:sldId id="273" r:id="rId16"/>
    <p:sldId id="265" r:id="rId17"/>
    <p:sldId id="266" r:id="rId18"/>
    <p:sldId id="271" r:id="rId19"/>
    <p:sldId id="277" r:id="rId20"/>
    <p:sldId id="267" r:id="rId21"/>
    <p:sldId id="278" r:id="rId22"/>
    <p:sldId id="269" r:id="rId23"/>
  </p:sldIdLst>
  <p:sldSz cx="12192000" cy="6858000"/>
  <p:notesSz cx="6858000" cy="9144000"/>
  <p:embeddedFontLst>
    <p:embeddedFont>
      <p:font typeface="Maiandra GD" panose="020E0502030308020204" pitchFamily="34" charset="77"/>
      <p:regular r:id="rId25"/>
    </p:embeddedFont>
    <p:embeddedFont>
      <p:font typeface="Overlock" panose="02000506030000020004" pitchFamily="2" charset="77"/>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3FF"/>
    <a:srgbClr val="E8F2FF"/>
    <a:srgbClr val="E7F1FF"/>
    <a:srgbClr val="E6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338AC79-3A0C-4752-A1C7-7BBC38DB7F3B}"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9"/>
    <p:restoredTop sz="74298"/>
  </p:normalViewPr>
  <p:slideViewPr>
    <p:cSldViewPr snapToGrid="0">
      <p:cViewPr>
        <p:scale>
          <a:sx n="85" d="100"/>
          <a:sy n="85" d="100"/>
        </p:scale>
        <p:origin x="1456"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2"/>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research adopted a cross-sectional study design and utilized quantitative research method. </a:t>
            </a:r>
            <a:r>
              <a:rPr lang="en-ZA" sz="1100" dirty="0">
                <a:effectLst/>
                <a:latin typeface="Maiandra GD" panose="020E0502030308020204" pitchFamily="34" charset="77"/>
                <a:ea typeface="Times New Roman" panose="02020603050405020304" pitchFamily="18" charset="0"/>
              </a:rPr>
              <a:t>Utilising the </a:t>
            </a:r>
            <a:r>
              <a:rPr lang="en-ZA" sz="1100" dirty="0" err="1">
                <a:effectLst/>
                <a:latin typeface="Maiandra GD" panose="020E0502030308020204" pitchFamily="34" charset="77"/>
                <a:ea typeface="Times New Roman" panose="02020603050405020304" pitchFamily="18" charset="0"/>
              </a:rPr>
              <a:t>Slovin's</a:t>
            </a:r>
            <a:r>
              <a:rPr lang="en-ZA" sz="1100" dirty="0">
                <a:effectLst/>
                <a:latin typeface="Maiandra GD" panose="020E0502030308020204" pitchFamily="34" charset="77"/>
                <a:ea typeface="Times New Roman" panose="02020603050405020304" pitchFamily="18" charset="0"/>
              </a:rPr>
              <a:t> formula, a sample size of 400 was estimated. </a:t>
            </a:r>
            <a:r>
              <a:rPr lang="en-ZA" sz="1100" b="0" i="0" dirty="0">
                <a:solidFill>
                  <a:schemeClr val="tx1"/>
                </a:solidFill>
                <a:effectLst/>
                <a:latin typeface="Maiandra GD" panose="020E0502030308020204" pitchFamily="34" charset="77"/>
              </a:rPr>
              <a:t>The formula is given by n = N / (1 + N(e^2)), where n is the sample size, N is the population size, and e is the desired level of precision. At the time of this study, the population of Malawi was 18,000,000, and our e was 0.05.</a:t>
            </a:r>
            <a:endParaRPr lang="en-ZA" sz="1100" dirty="0">
              <a:solidFill>
                <a:schemeClr val="tx1"/>
              </a:solidFill>
              <a:effectLst/>
              <a:latin typeface="Maiandra GD" panose="020E0502030308020204" pitchFamily="34" charset="77"/>
              <a:ea typeface="Times New Roman" panose="02020603050405020304" pitchFamily="18" charset="0"/>
            </a:endParaRPr>
          </a:p>
          <a:p>
            <a:pPr marL="0" marR="0" lvl="0" indent="-11430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There were a total of 461 respondents, which included creators and users of IMS from Secondary School to Postgraduate (out-of-school) level. </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1430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data collected were on the factors affecting both the creation and the use (adoption/uptake) of digital IMS. Data were collected using a survey method. A Structured questionnaire was used to collect data from research participants. The data collected, which were numeric were on the factors affecting both the creation and the use (adoption/uptake) of digital information management systems</a:t>
            </a:r>
            <a:r>
              <a:rPr lang="en-ZA" sz="11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 in </a:t>
            </a:r>
            <a:r>
              <a:rPr lang="en-ZA" sz="1100" b="0" i="0" u="none" strike="noStrike" dirty="0" err="1">
                <a:solidFill>
                  <a:srgbClr val="000000"/>
                </a:solidFill>
                <a:latin typeface="Maiandra GD" panose="020E0502030308020204" pitchFamily="34" charset="77"/>
                <a:ea typeface="Overlock" panose="02000506030000020004"/>
                <a:cs typeface="Overlock" panose="02000506030000020004"/>
                <a:sym typeface="Overlock" panose="02000506030000020004"/>
              </a:rPr>
              <a:t>likert</a:t>
            </a:r>
            <a:r>
              <a:rPr lang="en-ZA" sz="11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-ordinal format – specifically</a:t>
            </a: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on </a:t>
            </a:r>
            <a:r>
              <a:rPr lang="en-ZA" sz="1100" b="1"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technological, organisational, environmental, </a:t>
            </a: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and</a:t>
            </a:r>
            <a:r>
              <a:rPr lang="en-ZA" sz="1100" b="1"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individual </a:t>
            </a: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factors.</a:t>
            </a:r>
            <a:endPar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TECHNOLOGICAL:</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Perceived benefits</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Perceived compatibility</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Cost</a:t>
            </a:r>
          </a:p>
          <a:p>
            <a:pPr marL="457200" marR="0" lvl="1" indent="-114300" algn="l" rtl="0">
              <a:spcBef>
                <a:spcPts val="0"/>
              </a:spcBef>
              <a:spcAft>
                <a:spcPts val="0"/>
              </a:spcAft>
              <a:buClr>
                <a:srgbClr val="191B0E"/>
              </a:buClr>
              <a:buSzPts val="1800"/>
              <a:buFont typeface="Arial" panose="020B0604020202020204"/>
              <a:buChar char="•"/>
            </a:pPr>
            <a:endPar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ORGANISATIONAL:</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Technology Readiness</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Firm Size</a:t>
            </a:r>
          </a:p>
          <a:p>
            <a:pPr marL="457200" marR="0" lvl="1" indent="-114300" algn="l" rtl="0">
              <a:spcBef>
                <a:spcPts val="0"/>
              </a:spcBef>
              <a:spcAft>
                <a:spcPts val="0"/>
              </a:spcAft>
              <a:buClr>
                <a:srgbClr val="191B0E"/>
              </a:buClr>
              <a:buSzPts val="1800"/>
              <a:buFont typeface="Arial" panose="020B0604020202020204"/>
              <a:buChar char="•"/>
            </a:pPr>
            <a:endPar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ENVIRONMENTAL:</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Consumer Pressure</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Competitor Pressure</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External support</a:t>
            </a:r>
          </a:p>
          <a:p>
            <a:pPr marL="457200" marR="0" lvl="1" indent="-114300" algn="l" rtl="0">
              <a:spcBef>
                <a:spcPts val="0"/>
              </a:spcBef>
              <a:spcAft>
                <a:spcPts val="0"/>
              </a:spcAft>
              <a:buClr>
                <a:srgbClr val="191B0E"/>
              </a:buClr>
              <a:buSzPts val="1800"/>
              <a:buFont typeface="Arial" panose="020B0604020202020204"/>
              <a:buChar char="•"/>
            </a:pPr>
            <a:endPar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INDIVIDUAL:</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Innovativeness</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IT Ability</a:t>
            </a:r>
          </a:p>
          <a:p>
            <a:pPr marL="457200" marR="0" lvl="1" indent="-114300" algn="l" rtl="0">
              <a:spcBef>
                <a:spcPts val="0"/>
              </a:spcBef>
              <a:spcAft>
                <a:spcPts val="0"/>
              </a:spcAft>
              <a:buClr>
                <a:srgbClr val="191B0E"/>
              </a:buClr>
              <a:buSzPts val="1800"/>
              <a:buFont typeface="Arial" panose="020B0604020202020204"/>
              <a:buChar cha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IT Experience</a:t>
            </a: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11</a:t>
            </a:fld>
            <a:endParaRPr lang="en-ZA"/>
          </a:p>
        </p:txBody>
      </p:sp>
    </p:spTree>
    <p:extLst>
      <p:ext uri="{BB962C8B-B14F-4D97-AF65-F5344CB8AC3E}">
        <p14:creationId xmlns:p14="http://schemas.microsoft.com/office/powerpoint/2010/main" val="289887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indent="-114300">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data collected was on the factors affecting both the creation and the use of digital IMS. Data was collected using a survey method</a:t>
            </a:r>
          </a:p>
          <a:p>
            <a:pPr indent="-114300">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 Structured questionnaire was used.</a:t>
            </a:r>
            <a:r>
              <a:rPr lang="en-US" sz="1100" b="0" i="0" u="none" strike="noStrike" dirty="0">
                <a:solidFill>
                  <a:schemeClr val="tx1"/>
                </a:solidFill>
                <a:latin typeface="Maiandra GD" panose="020E0502030308020204" pitchFamily="34" charset="77"/>
                <a:ea typeface="Overlock" panose="02000506030000020004"/>
                <a:cs typeface="Overlock" panose="02000506030000020004"/>
                <a:sym typeface="Overlock" panose="02000506030000020004"/>
              </a:rPr>
              <a:t> </a:t>
            </a:r>
            <a:r>
              <a:rPr lang="en-US" sz="1100" dirty="0">
                <a:solidFill>
                  <a:schemeClr val="tx1"/>
                </a:solidFill>
                <a:effectLst/>
                <a:latin typeface="Maiandra GD" panose="020E0502030308020204" pitchFamily="34" charset="77"/>
                <a:ea typeface="Times New Roman" panose="02020603050405020304" pitchFamily="18" charset="0"/>
              </a:rPr>
              <a:t>The survey was conducted fully online</a:t>
            </a:r>
          </a:p>
          <a:p>
            <a:pPr>
              <a:buClr>
                <a:srgbClr val="191B0E"/>
              </a:buClr>
              <a:buSzPts val="1800"/>
            </a:pPr>
            <a:r>
              <a:rPr lang="en-US" sz="1100" dirty="0">
                <a:solidFill>
                  <a:schemeClr val="tx1"/>
                </a:solidFill>
                <a:effectLst/>
                <a:latin typeface="Maiandra GD" panose="020E0502030308020204" pitchFamily="34" charset="77"/>
                <a:ea typeface="Times New Roman" panose="02020603050405020304" pitchFamily="18" charset="0"/>
              </a:rPr>
              <a:t> </a:t>
            </a:r>
          </a:p>
          <a:p>
            <a:pPr>
              <a:buClr>
                <a:srgbClr val="191B0E"/>
              </a:buClr>
              <a:buSzPts val="1800"/>
            </a:pPr>
            <a:r>
              <a:rPr lang="en-US" sz="1100" dirty="0">
                <a:solidFill>
                  <a:schemeClr val="tx1"/>
                </a:solidFill>
                <a:effectLst/>
                <a:latin typeface="Maiandra GD" panose="020E0502030308020204" pitchFamily="34" charset="77"/>
                <a:ea typeface="Times New Roman" panose="02020603050405020304" pitchFamily="18" charset="0"/>
              </a:rPr>
              <a:t>There were 3 surveys created via Google Forms:  </a:t>
            </a:r>
          </a:p>
          <a:p>
            <a:pPr marL="342900" lvl="2" indent="-342900">
              <a:buClr>
                <a:srgbClr val="191B0E"/>
              </a:buClr>
              <a:buSzPts val="1800"/>
              <a:buAutoNum type="arabicPeriod"/>
            </a:pPr>
            <a:r>
              <a:rPr lang="en-US" sz="1100" dirty="0">
                <a:solidFill>
                  <a:schemeClr val="tx1"/>
                </a:solidFill>
                <a:latin typeface="Maiandra GD" panose="020E0502030308020204" pitchFamily="34" charset="77"/>
                <a:ea typeface="Times New Roman" panose="02020603050405020304" pitchFamily="18" charset="0"/>
              </a:rPr>
              <a:t>For IMS Creators</a:t>
            </a:r>
          </a:p>
          <a:p>
            <a:pPr marL="342900" lvl="2" indent="-342900">
              <a:buClr>
                <a:srgbClr val="191B0E"/>
              </a:buClr>
              <a:buSzPts val="1800"/>
              <a:buAutoNum type="arabicPeriod"/>
            </a:pPr>
            <a:r>
              <a:rPr lang="en-US" sz="1100" dirty="0">
                <a:solidFill>
                  <a:schemeClr val="tx1"/>
                </a:solidFill>
                <a:effectLst/>
                <a:latin typeface="Maiandra GD" panose="020E0502030308020204" pitchFamily="34" charset="77"/>
                <a:ea typeface="Times New Roman" panose="02020603050405020304" pitchFamily="18" charset="0"/>
              </a:rPr>
              <a:t>For IMS Users</a:t>
            </a:r>
          </a:p>
          <a:p>
            <a:pPr marL="342900" lvl="2" indent="-342900">
              <a:buClr>
                <a:srgbClr val="191B0E"/>
              </a:buClr>
              <a:buSzPts val="1800"/>
              <a:buAutoNum type="arabicPeriod"/>
            </a:pPr>
            <a:r>
              <a:rPr lang="en-US" sz="1100" dirty="0">
                <a:solidFill>
                  <a:schemeClr val="tx1"/>
                </a:solidFill>
                <a:latin typeface="Maiandra GD" panose="020E0502030308020204" pitchFamily="34" charset="77"/>
                <a:ea typeface="Times New Roman" panose="02020603050405020304" pitchFamily="18" charset="0"/>
              </a:rPr>
              <a:t>For those who identified as both IMS Creators and Users</a:t>
            </a:r>
          </a:p>
          <a:p>
            <a:pPr lvl="2">
              <a:buClr>
                <a:srgbClr val="191B0E"/>
              </a:buClr>
              <a:buSzPts val="1800"/>
            </a:pPr>
            <a:endParaRPr lang="en-US" sz="1100" dirty="0">
              <a:solidFill>
                <a:schemeClr val="tx1"/>
              </a:solidFill>
              <a:effectLst/>
              <a:latin typeface="Maiandra GD" panose="020E0502030308020204" pitchFamily="34" charset="77"/>
              <a:ea typeface="Times New Roman" panose="02020603050405020304" pitchFamily="18" charset="0"/>
            </a:endParaRPr>
          </a:p>
          <a:p>
            <a:pPr>
              <a:buClr>
                <a:srgbClr val="191B0E"/>
              </a:buClr>
              <a:buSzPts val="1800"/>
            </a:pPr>
            <a:r>
              <a:rPr lang="en-US" sz="1100" dirty="0">
                <a:solidFill>
                  <a:schemeClr val="tx1"/>
                </a:solidFill>
                <a:latin typeface="Maiandra GD" panose="020E0502030308020204" pitchFamily="34" charset="77"/>
                <a:ea typeface="Times New Roman" panose="02020603050405020304" pitchFamily="18" charset="0"/>
              </a:rPr>
              <a:t>Data collected in 3 was then split into datasets 1 and 2</a:t>
            </a:r>
          </a:p>
          <a:p>
            <a:pPr>
              <a:buClr>
                <a:srgbClr val="191B0E"/>
              </a:buClr>
              <a:buSzPts val="1800"/>
            </a:pPr>
            <a:endParaRPr lang="en-US" sz="1100" dirty="0">
              <a:solidFill>
                <a:schemeClr val="tx1"/>
              </a:solidFill>
              <a:latin typeface="Maiandra GD" panose="020E0502030308020204" pitchFamily="34" charset="77"/>
              <a:ea typeface="Times New Roman" panose="02020603050405020304" pitchFamily="18" charset="0"/>
            </a:endParaRP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dirty="0">
              <a:latin typeface="Maiandra GD" panose="020E0502030308020204" pitchFamily="34" charset="77"/>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1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aiandra GD" panose="020E0502030308020204" pitchFamily="34" charset="77"/>
              </a:rPr>
              <a:t>In this study, descriptive statistics were employed to analyze the demographic data, providing a comprehensive summary of the key characteristics of the sample population. </a:t>
            </a:r>
          </a:p>
          <a:p>
            <a:endParaRPr lang="en-US" sz="1100" dirty="0">
              <a:latin typeface="Maiandra GD" panose="020E0502030308020204" pitchFamily="34" charset="77"/>
            </a:endParaRPr>
          </a:p>
          <a:p>
            <a:pPr marL="0" marR="0" lvl="0" indent="-11430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three surveys were groups into two outputs: creators and users.</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1430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respondents were both male and female of various age groups, with different levels of academic experience. The demographics were also collected and analysed.</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endParaRPr lang="en-US" sz="1100" dirty="0">
              <a:latin typeface="Maiandra GD" panose="020E0502030308020204" pitchFamily="34" charset="77"/>
            </a:endParaRPr>
          </a:p>
          <a:p>
            <a:r>
              <a:rPr lang="en-US" sz="1100" dirty="0">
                <a:latin typeface="Maiandra GD" panose="020E0502030308020204" pitchFamily="34" charset="77"/>
              </a:rPr>
              <a:t>To understand the relationships between all regressor and response variables, a correlation matrix was constructed.</a:t>
            </a:r>
          </a:p>
          <a:p>
            <a:r>
              <a:rPr lang="en-US" sz="1100" dirty="0">
                <a:latin typeface="Maiandra GD" panose="020E0502030308020204" pitchFamily="34" charset="77"/>
              </a:rPr>
              <a:t>For scale variables, Pearson correlation coefficients were calculated, while chi-square tests were utilized for Likert-ordinal scale responses. </a:t>
            </a:r>
          </a:p>
          <a:p>
            <a:r>
              <a:rPr lang="en-US" sz="1100" dirty="0">
                <a:latin typeface="Maiandra GD" panose="020E0502030308020204" pitchFamily="34" charset="77"/>
              </a:rPr>
              <a:t>The level of significance for these tests was set with a correlation coefficient threshold of r &gt; 0.50 and a p-value of less than 0.05. </a:t>
            </a:r>
          </a:p>
          <a:p>
            <a:r>
              <a:rPr lang="en-US" sz="1100" dirty="0">
                <a:latin typeface="Maiandra GD" panose="020E0502030308020204" pitchFamily="34" charset="77"/>
              </a:rPr>
              <a:t>Data for significant regressors were then fitted into a binary logistic regression model to evaluate the influence of the regressors on the response variable. </a:t>
            </a:r>
          </a:p>
          <a:p>
            <a:r>
              <a:rPr lang="en-US" sz="1100" dirty="0">
                <a:latin typeface="Maiandra GD" panose="020E0502030308020204" pitchFamily="34" charset="77"/>
              </a:rPr>
              <a:t>Significant predictors identified from the logistic regression analysis were further analyzed through the computation of odds ratios, providing insights into the magnitude of their effects on the response variable.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14</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686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a:lnSpc>
                <a:spcPct val="150000"/>
              </a:lnSpc>
            </a:pPr>
            <a:r>
              <a:rPr lang="en-US" sz="1100" dirty="0">
                <a:effectLst/>
                <a:latin typeface="Maiandra GD" panose="020E0502030308020204" pitchFamily="34" charset="77"/>
                <a:ea typeface="Times New Roman" panose="02020603050405020304" pitchFamily="18" charset="0"/>
              </a:rPr>
              <a:t>The study was reviewed and approved by MUSTREC (MUSTREC Ref. No. P.04/2023/044). Prospective respondents were fully informed about the procedures and risks involved in the research. There was a requirement of informed consent - before taking the survey, the respondents were provided with an introduction to the research, and a consent form. By taking the survey, they consented to their responses being used in the research. Participants were assured of privacy and confidentiality such that information was treated in strict confidence, and participants’ identities were not disclosed. Participation was entirely on a voluntary basis. Respondents were not intimidated or coerced into participation in the research. Further, respondents were guaranteed discretion, such that the information would not be made available to anyone who is not directly involved in the study.</a:t>
            </a: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15</a:t>
            </a:fld>
            <a:endParaRPr lang="en-ZA"/>
          </a:p>
        </p:txBody>
      </p:sp>
    </p:spTree>
    <p:extLst>
      <p:ext uri="{BB962C8B-B14F-4D97-AF65-F5344CB8AC3E}">
        <p14:creationId xmlns:p14="http://schemas.microsoft.com/office/powerpoint/2010/main" val="76663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114300" algn="l" defTabSz="914400" rtl="0" eaLnBrk="1" fontAlgn="auto" latinLnBrk="0" hangingPunct="1">
              <a:lnSpc>
                <a:spcPct val="100000"/>
              </a:lnSpc>
              <a:spcBef>
                <a:spcPts val="0"/>
              </a:spcBef>
              <a:spcAft>
                <a:spcPts val="0"/>
              </a:spcAft>
              <a:buClr>
                <a:srgbClr val="191B0E"/>
              </a:buClr>
              <a:buSzPts val="1800"/>
              <a:buFont typeface="Arial" panose="020B0604020202020204"/>
              <a:buChar char="•"/>
              <a:tabLst/>
              <a:defRPr/>
            </a:pPr>
            <a:r>
              <a:rPr lang="en-ZA" sz="1800" b="0" i="0" u="none" strike="noStrike" cap="none" dirty="0">
                <a:solidFill>
                  <a:srgbClr val="000000"/>
                </a:solidFill>
                <a:latin typeface="Maiandra GD" panose="020E0502030308020204" pitchFamily="34" charset="77"/>
                <a:ea typeface="Libre Franklin"/>
                <a:cs typeface="Libre Franklin"/>
                <a:sym typeface="Libre Franklin"/>
              </a:rPr>
              <a:t>*** p&lt;0.01, ** p&lt;0.05​</a:t>
            </a:r>
            <a:endParaRPr lang="en-ZA" sz="1800" b="0" i="0" u="none" strike="noStrike" cap="none" dirty="0">
              <a:solidFill>
                <a:srgbClr val="000000"/>
              </a:solidFill>
              <a:latin typeface="Maiandra GD" panose="020E0502030308020204" pitchFamily="34" charset="77"/>
            </a:endParaRPr>
          </a:p>
          <a:p>
            <a:pPr marL="0" marR="0" lvl="0" indent="-114300" algn="l" defTabSz="914400" rtl="0" eaLnBrk="1" fontAlgn="auto" latinLnBrk="0" hangingPunct="1">
              <a:lnSpc>
                <a:spcPct val="100000"/>
              </a:lnSpc>
              <a:spcBef>
                <a:spcPts val="0"/>
              </a:spcBef>
              <a:spcAft>
                <a:spcPts val="0"/>
              </a:spcAft>
              <a:buClr>
                <a:srgbClr val="191B0E"/>
              </a:buClr>
              <a:buSzPts val="1800"/>
              <a:buFont typeface="Arial" panose="020B0604020202020204"/>
              <a:buChar char="•"/>
              <a:tabLst/>
              <a:defRPr/>
            </a:pPr>
            <a:endParaRPr lang="en-ZA" sz="1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14300" algn="l" defTabSz="914400" rtl="0" eaLnBrk="1" fontAlgn="auto" latinLnBrk="0" hangingPunct="1">
              <a:lnSpc>
                <a:spcPct val="100000"/>
              </a:lnSpc>
              <a:spcBef>
                <a:spcPts val="0"/>
              </a:spcBef>
              <a:spcAft>
                <a:spcPts val="0"/>
              </a:spcAft>
              <a:buClr>
                <a:srgbClr val="191B0E"/>
              </a:buClr>
              <a:buSzPts val="1800"/>
              <a:buFont typeface="Arial" panose="020B0604020202020204"/>
              <a:buChar char="•"/>
              <a:tabLst/>
              <a:defRPr/>
            </a:pPr>
            <a:r>
              <a:rPr lang="en-ZA" sz="1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Seven of the eleven predictors in the IMS Creation study were significant.</a:t>
            </a:r>
            <a:r>
              <a:rPr lang="en-ZA" sz="1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 </a:t>
            </a:r>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 </a:t>
            </a:r>
          </a:p>
          <a:p>
            <a:pPr marL="285750" marR="0" lvl="0" indent="-28575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Besides cost, all the variables considered in the TOEF positively influence the creation and adoption of IMS. The cost of producing IMS positively influences the creation of IMS, while cost of accessing IMS negatively influences adoption of IMS.</a:t>
            </a:r>
          </a:p>
          <a:p>
            <a:pPr marL="285750" marR="0" lvl="0" indent="-28575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relationship of the regressors with the response variables show that all the regressor variables contained information about the response variables and could therefore be used to predict the response variables. </a:t>
            </a:r>
            <a:endParaRPr lang="en-ZA" sz="1100" dirty="0">
              <a:solidFill>
                <a:schemeClr val="dk1"/>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endParaRPr lang="en-ZA" sz="1100" dirty="0">
              <a:solidFill>
                <a:schemeClr val="dk1"/>
              </a:solidFill>
              <a:latin typeface="Maiandra GD" panose="020E0502030308020204" pitchFamily="34" charset="77"/>
              <a:ea typeface="Overlock" panose="02000506030000020004"/>
              <a:cs typeface="Overlock" panose="02000506030000020004"/>
              <a:sym typeface="Overlock" panose="02000506030000020004"/>
            </a:endParaRPr>
          </a:p>
          <a:p>
            <a:pPr marL="0" lvl="0" indent="0" algn="l" rtl="0">
              <a:spcBef>
                <a:spcPts val="0"/>
              </a:spcBef>
              <a:spcAft>
                <a:spcPts val="0"/>
              </a:spcAft>
              <a:buNone/>
            </a:pPr>
            <a:endParaRPr sz="1100" dirty="0">
              <a:latin typeface="Maiandra GD" panose="020E0502030308020204" pitchFamily="34" charset="77"/>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aiandra GD" panose="020E0502030308020204" pitchFamily="34" charset="77"/>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3341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91B0E"/>
              </a:buClr>
              <a:buSzPts val="1800"/>
              <a:buFont typeface="Arial" panose="020B0604020202020204"/>
              <a:buChar char="•"/>
            </a:pPr>
            <a:endParaRPr lang="en-ZA" sz="110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19</a:t>
            </a:fld>
            <a:endParaRPr lang="en-ZA"/>
          </a:p>
        </p:txBody>
      </p:sp>
    </p:spTree>
    <p:extLst>
      <p:ext uri="{BB962C8B-B14F-4D97-AF65-F5344CB8AC3E}">
        <p14:creationId xmlns:p14="http://schemas.microsoft.com/office/powerpoint/2010/main" val="78595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In the developmental context of Malawi, the significance of digital transformation and robust public information management systems cannot be overstated. 88% of Malawians now have access to either 3G or 4G internet connectivity (World Bank, 2021).</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 This is an opportunity.</a:t>
            </a:r>
          </a:p>
          <a:p>
            <a:pPr marL="228600" marR="0" lvl="0" indent="-228600" algn="l" rtl="0">
              <a:lnSpc>
                <a:spcPct val="90000"/>
              </a:lnSpc>
              <a:spcBef>
                <a:spcPts val="0"/>
              </a:spcBef>
              <a:spcAft>
                <a:spcPts val="0"/>
              </a:spcAft>
              <a:buClr>
                <a:srgbClr val="191B0E"/>
              </a:buClr>
              <a:buSzPts val="1800"/>
              <a:buFont typeface="Arial" panose="020B0604020202020204"/>
              <a:buChar char="•"/>
            </a:pPr>
            <a:r>
              <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This thesis asserts that </a:t>
            </a:r>
            <a:r>
              <a:rPr lang="en-ZA" sz="11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prioritising digital transformation</a:t>
            </a:r>
            <a:r>
              <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and </a:t>
            </a:r>
            <a:r>
              <a:rPr lang="en-ZA" sz="11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advancing public information management systems</a:t>
            </a:r>
            <a:r>
              <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in Malawi is paramount for </a:t>
            </a:r>
            <a:r>
              <a:rPr lang="en-ZA" sz="11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driving inclusive growth</a:t>
            </a:r>
            <a:r>
              <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11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promoting good governance</a:t>
            </a:r>
            <a:r>
              <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and </a:t>
            </a:r>
            <a:r>
              <a:rPr lang="en-ZA" sz="11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ultimately improving the well-being of its citizens</a:t>
            </a:r>
            <a:r>
              <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110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228600" marR="0" lvl="0" indent="-228600" algn="l" rtl="0">
              <a:lnSpc>
                <a:spcPct val="90000"/>
              </a:lnSpc>
              <a:spcBef>
                <a:spcPts val="1000"/>
              </a:spcBef>
              <a:spcAft>
                <a:spcPts val="0"/>
              </a:spcAft>
              <a:buClr>
                <a:srgbClr val="191B0E"/>
              </a:buClr>
              <a:buSzPts val="1800"/>
              <a:buFont typeface="Arial" panose="020B0604020202020204"/>
              <a:buChar char="•"/>
            </a:pPr>
            <a:r>
              <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With the increasing penetration of digital technologies, entrepreneurs are leveraging digital platforms to overcome geographical barriers, access global markets, and streamline operations. The intersection of entrepreneurship and digital transformation in Malawi is not merely a means of survival but a catalyst for sustainable economic development. </a:t>
            </a:r>
            <a:r>
              <a:rPr lang="en-ZA" sz="110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228600" marR="0" lvl="0" indent="-228600" algn="l" rtl="0">
              <a:lnSpc>
                <a:spcPct val="90000"/>
              </a:lnSpc>
              <a:spcBef>
                <a:spcPts val="1000"/>
              </a:spcBef>
              <a:spcAft>
                <a:spcPts val="0"/>
              </a:spcAft>
              <a:buClr>
                <a:srgbClr val="191B0E"/>
              </a:buClr>
              <a:buSzPts val="1800"/>
              <a:buFont typeface="Arial" panose="020B0604020202020204"/>
              <a:buChar char="•"/>
            </a:pPr>
            <a:r>
              <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Numerous challenges persist, including inadequate digital infrastructure, limited internet connectivity, and disparities in digital literacy and skills (</a:t>
            </a:r>
            <a:r>
              <a:rPr lang="en-ZA" sz="11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National Planning Commission, 2021</a:t>
            </a:r>
            <a:r>
              <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Regulatory barriers, cybersecurity threats, and the digital divide exacerbate the challenges faced by entrepreneurs in leveraging digital technologies effectively. </a:t>
            </a:r>
            <a:r>
              <a:rPr lang="en-ZA" sz="110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rtl="0" fontAlgn="base">
              <a:spcBef>
                <a:spcPts val="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The identification of technological factors such as perceived benefits and cost as primary influencers underscores potential entrepreneurial opportunities in providing innovative IMS solutions that offer clear benefits and cost-effectiveness to organizations in Malawi. </a:t>
            </a:r>
            <a:r>
              <a:rPr lang="en-US" sz="1100" b="0" i="0" u="none" strike="noStrike" dirty="0">
                <a:solidFill>
                  <a:srgbClr val="000000"/>
                </a:solidFill>
                <a:effectLst/>
                <a:latin typeface="Maiandra GD" panose="020E0502030308020204" pitchFamily="34" charset="77"/>
              </a:rPr>
              <a:t>​</a:t>
            </a:r>
            <a:endPar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endParaRPr>
          </a:p>
          <a:p>
            <a:pPr rtl="0" fontAlgn="base">
              <a:spcBef>
                <a:spcPts val="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In terms of IMS adoption, the findings reinforce the importance of technological factors such as perceived benefits and cost in influencing adoption decisions. This suggests entrepreneurial opportunities in developing and marketing IMS solutions that emphasize their value proposition and affordability, thereby addressing the needs of organizations seeking to adopt such technologies. </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a:p>
            <a:pPr rtl="0" fontAlgn="base">
              <a:spcBef>
                <a:spcPts val="100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By synthesizing insights from the TOEI framework analysis, this section offers a strategic roadmap for stakeholders to enhance policy frameworks, foster digital entrepreneurship, and promote effective Information Management Systems (IMS) implementation. </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a:p>
            <a:pPr rtl="0" fontAlgn="base">
              <a:spcBef>
                <a:spcPts val="100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Acknowledging the new age of artificial intelligence, the focus of our efforts should pivot towards understanding the intersection of IMS creation and adoption with the dual challenges posed by the emergence of Artificial Intelligence (AI), to address the widening digital divide between the west and the global south. </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21</a:t>
            </a:fld>
            <a:endParaRPr lang="en-ZA"/>
          </a:p>
        </p:txBody>
      </p:sp>
    </p:spTree>
    <p:extLst>
      <p:ext uri="{BB962C8B-B14F-4D97-AF65-F5344CB8AC3E}">
        <p14:creationId xmlns:p14="http://schemas.microsoft.com/office/powerpoint/2010/main" val="3729744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dirty="0">
              <a:latin typeface="Maiandra GD" panose="020E0502030308020204" pitchFamily="34" charset="77"/>
            </a:endParaRPr>
          </a:p>
        </p:txBody>
      </p:sp>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114300" algn="l" rtl="0">
              <a:spcBef>
                <a:spcPts val="0"/>
              </a:spcBef>
              <a:spcAft>
                <a:spcPts val="0"/>
              </a:spcAft>
              <a:buClr>
                <a:srgbClr val="191B0E"/>
              </a:buClr>
              <a:buSzPts val="1800"/>
              <a:buFont typeface="Arial" panose="020B0604020202020204"/>
              <a:buChar char="•"/>
            </a:pPr>
            <a:r>
              <a:rPr lang="en-ZA" sz="1200" b="0" i="0" u="none" strike="noStrike" dirty="0">
                <a:solidFill>
                  <a:srgbClr val="191B0E"/>
                </a:solidFill>
                <a:highlight>
                  <a:srgbClr val="F5F5F5"/>
                </a:highlight>
                <a:latin typeface="Maiandra GD" panose="020E0502030308020204" pitchFamily="34" charset="77"/>
                <a:ea typeface="Libre Franklin"/>
                <a:cs typeface="Libre Franklin"/>
                <a:sym typeface="Libre Franklin"/>
              </a:rPr>
              <a:t>On the 17th of November 2019, the world experienced a new pandemic disease, the Covid-19, after the first case of COVID-19 was confirmed in Wuhan, China</a:t>
            </a:r>
            <a:r>
              <a:rPr lang="en-ZA" sz="1200" b="0" i="0" dirty="0">
                <a:solidFill>
                  <a:srgbClr val="000000"/>
                </a:solidFill>
                <a:highlight>
                  <a:srgbClr val="F5F5F5"/>
                </a:highlight>
                <a:latin typeface="Maiandra GD" panose="020E0502030308020204" pitchFamily="34" charset="77"/>
                <a:ea typeface="Libre Franklin"/>
                <a:cs typeface="Libre Franklin"/>
                <a:sym typeface="Libre Franklin"/>
              </a:rPr>
              <a:t>​</a:t>
            </a:r>
            <a:endParaRPr sz="1200" b="0" i="0" dirty="0">
              <a:solidFill>
                <a:srgbClr val="000000"/>
              </a:solidFill>
              <a:highlight>
                <a:srgbClr val="F5F5F5"/>
              </a:highlight>
              <a:latin typeface="Maiandra GD" panose="020E0502030308020204" pitchFamily="34" charset="77"/>
              <a:ea typeface="Arial" panose="020B0604020202020204"/>
              <a:cs typeface="Arial" panose="020B0604020202020204"/>
              <a:sym typeface="Arial" panose="020B0604020202020204"/>
            </a:endParaRPr>
          </a:p>
          <a:p>
            <a:pPr marL="0" lvl="0" indent="-114300" algn="l" rtl="0">
              <a:spcBef>
                <a:spcPts val="0"/>
              </a:spcBef>
              <a:spcAft>
                <a:spcPts val="0"/>
              </a:spcAft>
              <a:buClr>
                <a:srgbClr val="191B0E"/>
              </a:buClr>
              <a:buSzPts val="1800"/>
              <a:buFont typeface="Arial" panose="020B0604020202020204"/>
              <a:buChar char="•"/>
            </a:pPr>
            <a:r>
              <a:rPr lang="en-ZA" sz="1200" b="0" i="0" u="none" strike="noStrike" dirty="0">
                <a:solidFill>
                  <a:srgbClr val="191B0E"/>
                </a:solidFill>
                <a:highlight>
                  <a:srgbClr val="F5F5F5"/>
                </a:highlight>
                <a:latin typeface="Maiandra GD" panose="020E0502030308020204" pitchFamily="34" charset="77"/>
                <a:ea typeface="Libre Franklin"/>
                <a:cs typeface="Libre Franklin"/>
                <a:sym typeface="Libre Franklin"/>
              </a:rPr>
              <a:t>The COVID-19 pandemic presented devastating impacts on livelihoods and business performance, and it also highlighted the vast digital divide between the poor and the rich, between rural and urban areas, and between advanced and developing economies (</a:t>
            </a:r>
            <a:r>
              <a:rPr lang="en-ZA" sz="1200" b="0" i="0" u="none" strike="noStrike" dirty="0" err="1">
                <a:solidFill>
                  <a:srgbClr val="191B0E"/>
                </a:solidFill>
                <a:highlight>
                  <a:srgbClr val="F5F5F5"/>
                </a:highlight>
                <a:latin typeface="Maiandra GD" panose="020E0502030308020204" pitchFamily="34" charset="77"/>
                <a:ea typeface="Libre Franklin"/>
                <a:cs typeface="Libre Franklin"/>
                <a:sym typeface="Libre Franklin"/>
              </a:rPr>
              <a:t>Beaunoyer</a:t>
            </a:r>
            <a:r>
              <a:rPr lang="en-ZA" sz="1200" b="0" i="0" u="none" strike="noStrike" dirty="0">
                <a:solidFill>
                  <a:srgbClr val="191B0E"/>
                </a:solidFill>
                <a:highlight>
                  <a:srgbClr val="F5F5F5"/>
                </a:highlight>
                <a:latin typeface="Maiandra GD" panose="020E0502030308020204" pitchFamily="34" charset="77"/>
                <a:ea typeface="Libre Franklin"/>
                <a:cs typeface="Libre Franklin"/>
                <a:sym typeface="Libre Franklin"/>
              </a:rPr>
              <a:t> &amp; Sophie </a:t>
            </a:r>
            <a:r>
              <a:rPr lang="en-ZA" sz="1200" b="0" i="0" u="none" strike="noStrike" dirty="0" err="1">
                <a:solidFill>
                  <a:srgbClr val="191B0E"/>
                </a:solidFill>
                <a:highlight>
                  <a:srgbClr val="F5F5F5"/>
                </a:highlight>
                <a:latin typeface="Maiandra GD" panose="020E0502030308020204" pitchFamily="34" charset="77"/>
                <a:ea typeface="Libre Franklin"/>
                <a:cs typeface="Libre Franklin"/>
                <a:sym typeface="Libre Franklin"/>
              </a:rPr>
              <a:t>Dupere</a:t>
            </a:r>
            <a:r>
              <a:rPr lang="en-ZA" sz="1200" b="0" i="0" u="none" strike="noStrike" dirty="0">
                <a:solidFill>
                  <a:srgbClr val="191B0E"/>
                </a:solidFill>
                <a:highlight>
                  <a:srgbClr val="F5F5F5"/>
                </a:highlight>
                <a:latin typeface="Maiandra GD" panose="020E0502030308020204" pitchFamily="34" charset="77"/>
                <a:ea typeface="Libre Franklin"/>
                <a:cs typeface="Libre Franklin"/>
                <a:sym typeface="Libre Franklin"/>
              </a:rPr>
              <a:t>, 2020)</a:t>
            </a:r>
            <a:r>
              <a:rPr lang="en-ZA" sz="1200" b="0" i="0" dirty="0">
                <a:solidFill>
                  <a:srgbClr val="000000"/>
                </a:solidFill>
                <a:highlight>
                  <a:srgbClr val="F5F5F5"/>
                </a:highlight>
                <a:latin typeface="Maiandra GD" panose="020E0502030308020204" pitchFamily="34" charset="77"/>
                <a:ea typeface="Libre Franklin"/>
                <a:cs typeface="Libre Franklin"/>
                <a:sym typeface="Libre Franklin"/>
              </a:rPr>
              <a:t>​</a:t>
            </a:r>
            <a:endParaRPr sz="1200" b="0" i="0" dirty="0">
              <a:solidFill>
                <a:srgbClr val="000000"/>
              </a:solidFill>
              <a:highlight>
                <a:srgbClr val="F5F5F5"/>
              </a:highlight>
              <a:latin typeface="Maiandra GD" panose="020E0502030308020204" pitchFamily="34" charset="77"/>
              <a:ea typeface="Arial" panose="020B0604020202020204"/>
              <a:cs typeface="Arial" panose="020B0604020202020204"/>
              <a:sym typeface="Arial" panose="020B0604020202020204"/>
            </a:endParaRPr>
          </a:p>
          <a:p>
            <a:pPr marL="0" lvl="0" indent="-114300" algn="l" rtl="0">
              <a:spcBef>
                <a:spcPts val="0"/>
              </a:spcBef>
              <a:spcAft>
                <a:spcPts val="0"/>
              </a:spcAft>
              <a:buClr>
                <a:srgbClr val="191B0E"/>
              </a:buClr>
              <a:buSzPts val="1800"/>
              <a:buFont typeface="Arial" panose="020B0604020202020204"/>
              <a:buChar char="•"/>
            </a:pPr>
            <a:r>
              <a:rPr lang="en-ZA" sz="1200" b="0" i="0" u="none" strike="noStrike" dirty="0">
                <a:solidFill>
                  <a:srgbClr val="191B0E"/>
                </a:solidFill>
                <a:highlight>
                  <a:srgbClr val="F5F5F5"/>
                </a:highlight>
                <a:latin typeface="Maiandra GD" panose="020E0502030308020204" pitchFamily="34" charset="77"/>
                <a:ea typeface="Libre Franklin"/>
                <a:cs typeface="Libre Franklin"/>
                <a:sym typeface="Libre Franklin"/>
              </a:rPr>
              <a:t>Malawi has adopted digital transformation as one of its strategies towards an inclusively wealthy and self-reliant Malawi by 2063.</a:t>
            </a:r>
            <a:r>
              <a:rPr lang="en-ZA" sz="1200" b="0" i="0" dirty="0">
                <a:solidFill>
                  <a:srgbClr val="000000"/>
                </a:solidFill>
                <a:highlight>
                  <a:srgbClr val="F5F5F5"/>
                </a:highlight>
                <a:latin typeface="Maiandra GD" panose="020E0502030308020204" pitchFamily="34" charset="77"/>
                <a:ea typeface="Libre Franklin"/>
                <a:cs typeface="Libre Franklin"/>
                <a:sym typeface="Libre Franklin"/>
              </a:rPr>
              <a:t>​</a:t>
            </a:r>
            <a:endParaRPr sz="1200" b="0" i="0" dirty="0">
              <a:solidFill>
                <a:srgbClr val="000000"/>
              </a:solidFill>
              <a:highlight>
                <a:srgbClr val="F5F5F5"/>
              </a:highlight>
              <a:latin typeface="Maiandra GD" panose="020E0502030308020204" pitchFamily="34" charset="77"/>
              <a:ea typeface="Arial" panose="020B0604020202020204"/>
              <a:cs typeface="Arial" panose="020B0604020202020204"/>
              <a:sym typeface="Arial" panose="020B0604020202020204"/>
            </a:endParaRPr>
          </a:p>
          <a:p>
            <a:pPr marL="0" lvl="0" indent="-114300" algn="l" rtl="0">
              <a:spcBef>
                <a:spcPts val="0"/>
              </a:spcBef>
              <a:spcAft>
                <a:spcPts val="0"/>
              </a:spcAft>
              <a:buClr>
                <a:srgbClr val="191B0E"/>
              </a:buClr>
              <a:buSzPts val="1800"/>
              <a:buFont typeface="Arial" panose="020B0604020202020204"/>
              <a:buChar char="•"/>
            </a:pPr>
            <a:r>
              <a:rPr lang="en-ZA" sz="1200" b="0" i="0" u="none" strike="noStrike" dirty="0">
                <a:solidFill>
                  <a:srgbClr val="191B0E"/>
                </a:solidFill>
                <a:highlight>
                  <a:srgbClr val="F5F5F5"/>
                </a:highlight>
                <a:latin typeface="Maiandra GD" panose="020E0502030308020204" pitchFamily="34" charset="77"/>
                <a:ea typeface="Libre Franklin"/>
                <a:cs typeface="Libre Franklin"/>
                <a:sym typeface="Libre Franklin"/>
              </a:rPr>
              <a:t>For the global south to make a significant stride that reduces that gap with the west, there is a need to think of digital inclusion. Digital inclusion comprises policies and actions that mitigate the significant, interrelated problems of the digital divide and digital literacy (Manda &amp; </a:t>
            </a:r>
            <a:r>
              <a:rPr lang="en-ZA" sz="1200" b="0" i="0" u="none" strike="noStrike" dirty="0" err="1">
                <a:solidFill>
                  <a:srgbClr val="191B0E"/>
                </a:solidFill>
                <a:highlight>
                  <a:srgbClr val="F5F5F5"/>
                </a:highlight>
                <a:latin typeface="Maiandra GD" panose="020E0502030308020204" pitchFamily="34" charset="77"/>
                <a:ea typeface="Libre Franklin"/>
                <a:cs typeface="Libre Franklin"/>
                <a:sym typeface="Libre Franklin"/>
              </a:rPr>
              <a:t>Beckhouse</a:t>
            </a:r>
            <a:r>
              <a:rPr lang="en-ZA" sz="1200" b="0" i="0" u="none" strike="noStrike" dirty="0">
                <a:solidFill>
                  <a:srgbClr val="191B0E"/>
                </a:solidFill>
                <a:highlight>
                  <a:srgbClr val="F5F5F5"/>
                </a:highlight>
                <a:latin typeface="Maiandra GD" panose="020E0502030308020204" pitchFamily="34" charset="77"/>
                <a:ea typeface="Libre Franklin"/>
                <a:cs typeface="Libre Franklin"/>
                <a:sym typeface="Libre Franklin"/>
              </a:rPr>
              <a:t>, 2018). </a:t>
            </a:r>
            <a:r>
              <a:rPr lang="en-ZA" sz="1200" b="0" i="0" dirty="0">
                <a:solidFill>
                  <a:srgbClr val="000000"/>
                </a:solidFill>
                <a:highlight>
                  <a:srgbClr val="F5F5F5"/>
                </a:highlight>
                <a:latin typeface="Maiandra GD" panose="020E0502030308020204" pitchFamily="34" charset="77"/>
                <a:ea typeface="Libre Franklin"/>
                <a:cs typeface="Libre Franklin"/>
                <a:sym typeface="Libre Franklin"/>
              </a:rPr>
              <a:t>​</a:t>
            </a:r>
            <a:endParaRPr sz="1200" b="0" i="0" dirty="0">
              <a:solidFill>
                <a:srgbClr val="000000"/>
              </a:solidFill>
              <a:highlight>
                <a:srgbClr val="F5F5F5"/>
              </a:highlight>
              <a:latin typeface="Maiandra GD" panose="020E0502030308020204" pitchFamily="34" charset="77"/>
              <a:ea typeface="Arial" panose="020B0604020202020204"/>
              <a:cs typeface="Arial" panose="020B0604020202020204"/>
              <a:sym typeface="Arial" panose="020B0604020202020204"/>
            </a:endParaRPr>
          </a:p>
          <a:p>
            <a:pPr marL="0" lvl="0" indent="-114300" algn="l" rtl="0">
              <a:spcBef>
                <a:spcPts val="0"/>
              </a:spcBef>
              <a:spcAft>
                <a:spcPts val="0"/>
              </a:spcAft>
              <a:buClr>
                <a:srgbClr val="191B0E"/>
              </a:buClr>
              <a:buSzPts val="1800"/>
              <a:buFont typeface="Arial" panose="020B0604020202020204"/>
              <a:buChar char="•"/>
            </a:pPr>
            <a:r>
              <a:rPr lang="en-ZA" sz="1200" b="0" i="0" u="none" strike="noStrike" dirty="0">
                <a:solidFill>
                  <a:srgbClr val="191B0E"/>
                </a:solidFill>
                <a:highlight>
                  <a:srgbClr val="F5F5F5"/>
                </a:highlight>
                <a:latin typeface="Maiandra GD" panose="020E0502030308020204" pitchFamily="34" charset="77"/>
                <a:ea typeface="Libre Franklin"/>
                <a:cs typeface="Libre Franklin"/>
                <a:sym typeface="Libre Franklin"/>
              </a:rPr>
              <a:t>Specifically, in light of the pandemic, digital technologies promote learning, working, and interacting with each other (World Bank, 2016). </a:t>
            </a:r>
            <a:endParaRPr sz="1200" b="0" i="0" dirty="0">
              <a:solidFill>
                <a:srgbClr val="000000"/>
              </a:solidFill>
              <a:highlight>
                <a:srgbClr val="F5F5F5"/>
              </a:highlight>
              <a:latin typeface="Maiandra GD" panose="020E0502030308020204" pitchFamily="34" charset="77"/>
              <a:ea typeface="Arial" panose="020B0604020202020204"/>
              <a:cs typeface="Arial" panose="020B0604020202020204"/>
              <a:sym typeface="Arial" panose="020B0604020202020204"/>
            </a:endParaRPr>
          </a:p>
          <a:p>
            <a:pPr marL="0" lvl="0" indent="0" algn="l" rtl="0">
              <a:spcBef>
                <a:spcPts val="0"/>
              </a:spcBef>
              <a:spcAft>
                <a:spcPts val="0"/>
              </a:spcAft>
              <a:buNone/>
            </a:pPr>
            <a:endParaRPr sz="1200" b="0" i="0" dirty="0">
              <a:solidFill>
                <a:srgbClr val="000000"/>
              </a:solidFill>
              <a:highlight>
                <a:srgbClr val="F5F5F5"/>
              </a:highlight>
              <a:latin typeface="Maiandra GD" panose="020E0502030308020204" pitchFamily="34" charset="77"/>
              <a:ea typeface="Arial" panose="020B0604020202020204"/>
              <a:cs typeface="Arial" panose="020B0604020202020204"/>
              <a:sym typeface="Arial" panose="020B0604020202020204"/>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120650" algn="l" rtl="0">
              <a:spcBef>
                <a:spcPts val="0"/>
              </a:spcBef>
              <a:spcAft>
                <a:spcPts val="0"/>
              </a:spcAft>
              <a:buClr>
                <a:srgbClr val="191B0E"/>
              </a:buClr>
              <a:buSzPts val="19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According to Hara (2021), Malawi has had an active software development community for over a decade, but it is in the last</a:t>
            </a:r>
            <a:endParaRPr lang="en-ZA" sz="1100" dirty="0">
              <a:solidFill>
                <a:srgbClr val="191B0E"/>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0" algn="l" rtl="0">
              <a:spcBef>
                <a:spcPts val="0"/>
              </a:spcBef>
              <a:spcAft>
                <a:spcPts val="0"/>
              </a:spcAft>
              <a:buNone/>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8-9 years that the software development industry has substantially matured.</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20650" algn="l" rtl="0">
              <a:spcBef>
                <a:spcPts val="0"/>
              </a:spcBef>
              <a:spcAft>
                <a:spcPts val="0"/>
              </a:spcAft>
              <a:buClr>
                <a:srgbClr val="000000"/>
              </a:buClr>
              <a:buSzPts val="1900"/>
              <a:buFont typeface="Arial" panose="020B0604020202020204"/>
              <a:buChar char="•"/>
            </a:pPr>
            <a:r>
              <a:rPr lang="en-ZA" sz="11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The World Bank in 2016 said Digital technologies, the internet, mobile phones, and all the other tools used to collect, store, analyse, and share information digitally have spread quickly.</a:t>
            </a:r>
            <a:endPar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20650" algn="l" rtl="0">
              <a:spcBef>
                <a:spcPts val="0"/>
              </a:spcBef>
              <a:spcAft>
                <a:spcPts val="0"/>
              </a:spcAft>
              <a:buClr>
                <a:srgbClr val="000000"/>
              </a:buClr>
              <a:buSzPts val="1900"/>
              <a:buFont typeface="Arial" panose="020B0604020202020204"/>
              <a:buChar char="•"/>
            </a:pPr>
            <a:r>
              <a:rPr lang="en-ZA" sz="11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As of 2021, a quarter billion of Africans lived in a single mobile network operator market. Data is very expensive - where 1GB of data can amount to 7.7% of the average African’s income.</a:t>
            </a: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20650" algn="l" rtl="0">
              <a:spcBef>
                <a:spcPts val="0"/>
              </a:spcBef>
              <a:spcAft>
                <a:spcPts val="0"/>
              </a:spcAft>
              <a:buClr>
                <a:srgbClr val="191B0E"/>
              </a:buClr>
              <a:buSzPts val="19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In the quest for digital transformation, the (</a:t>
            </a:r>
            <a:r>
              <a:rPr lang="en-ZA" sz="1100" b="1"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World Bank, 2021</a:t>
            </a: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goes further to recommend that Malawi should develop the digital economy to not only diversify but also strengthen economic growth, job creation, and innovation. </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20650" algn="l" rtl="0">
              <a:spcBef>
                <a:spcPts val="0"/>
              </a:spcBef>
              <a:spcAft>
                <a:spcPts val="0"/>
              </a:spcAft>
              <a:buClr>
                <a:srgbClr val="000000"/>
              </a:buClr>
              <a:buSzPts val="1900"/>
              <a:buFont typeface="Arial" panose="020B0604020202020204"/>
              <a:buChar char="•"/>
            </a:pPr>
            <a:r>
              <a:rPr lang="en-ZA" sz="11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To achieve digital transformation, there is a need for effective creation and uptake digital information management systems.</a:t>
            </a: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endPar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20650" algn="l" rtl="0">
              <a:spcBef>
                <a:spcPts val="0"/>
              </a:spcBef>
              <a:spcAft>
                <a:spcPts val="0"/>
              </a:spcAft>
              <a:buClr>
                <a:srgbClr val="000000"/>
              </a:buClr>
              <a:buSzPts val="1900"/>
              <a:buFont typeface="Arial" panose="020B0604020202020204"/>
              <a:buChar char="•"/>
            </a:pPr>
            <a:endPar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rtl="0" fontAlgn="base">
              <a:spcBef>
                <a:spcPts val="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COVID-19 highlighted the digital divide in Africa, and presents an opportunity for entrepreneurs and innovators in countries like Malawi which are left so far behind in the digital transformation.</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a:p>
            <a:pPr rtl="0" fontAlgn="base">
              <a:spcBef>
                <a:spcPts val="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To achieve effective </a:t>
            </a:r>
            <a:r>
              <a:rPr lang="en-US" sz="1100" b="0" i="0" u="none" strike="noStrike" dirty="0" err="1">
                <a:solidFill>
                  <a:srgbClr val="191B0E"/>
                </a:solidFill>
                <a:effectLst/>
                <a:latin typeface="Maiandra GD" panose="020E0502030308020204" pitchFamily="34" charset="77"/>
              </a:rPr>
              <a:t>digitalisation</a:t>
            </a:r>
            <a:r>
              <a:rPr lang="en-US" sz="1100" b="0" i="0" u="none" strike="noStrike" dirty="0">
                <a:solidFill>
                  <a:srgbClr val="191B0E"/>
                </a:solidFill>
                <a:effectLst/>
                <a:latin typeface="Maiandra GD" panose="020E0502030308020204" pitchFamily="34" charset="77"/>
              </a:rPr>
              <a:t>, there is a need for business and IT leaders to work together to create sustainable innovations and businesses (Swift, 2021). </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a:p>
            <a:pPr rtl="0" fontAlgn="base">
              <a:spcBef>
                <a:spcPts val="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(IT and the business need a shared language – the work being done is ever more integrated (Swift, 2021). </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a:p>
            <a:pPr rtl="0" fontAlgn="base">
              <a:spcBef>
                <a:spcPts val="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By leveraging ICT, tech-entrepreneurship, and improving digital skills, there is potential for Malawi’s private sector to contribute substantively to economic growth, nurture innovation, </a:t>
            </a:r>
            <a:r>
              <a:rPr lang="en-US" sz="1100" b="0" i="0" u="none" strike="noStrike" dirty="0" err="1">
                <a:solidFill>
                  <a:srgbClr val="191B0E"/>
                </a:solidFill>
                <a:effectLst/>
                <a:latin typeface="Maiandra GD" panose="020E0502030308020204" pitchFamily="34" charset="77"/>
              </a:rPr>
              <a:t>catalyse</a:t>
            </a:r>
            <a:r>
              <a:rPr lang="en-US" sz="1100" b="0" i="0" u="none" strike="noStrike" dirty="0">
                <a:solidFill>
                  <a:srgbClr val="191B0E"/>
                </a:solidFill>
                <a:effectLst/>
                <a:latin typeface="Maiandra GD" panose="020E0502030308020204" pitchFamily="34" charset="77"/>
              </a:rPr>
              <a:t> job creation, and attain better access to markets and information. </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a:p>
            <a:pPr rtl="0" fontAlgn="base">
              <a:spcBef>
                <a:spcPts val="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There are several on-going projects funded by the international donor and International non-governmental organization (INGO) community in support of Malawi’s digital transformation. </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a:p>
            <a:pPr rtl="0" fontAlgn="base">
              <a:spcBef>
                <a:spcPts val="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There are few studies conducted in Malawi on the actual status of </a:t>
            </a:r>
            <a:r>
              <a:rPr lang="en-US" sz="1100" b="0" i="0" u="none" strike="noStrike" dirty="0" err="1">
                <a:solidFill>
                  <a:srgbClr val="191B0E"/>
                </a:solidFill>
                <a:effectLst/>
                <a:latin typeface="Maiandra GD" panose="020E0502030308020204" pitchFamily="34" charset="77"/>
              </a:rPr>
              <a:t>digitisation</a:t>
            </a:r>
            <a:r>
              <a:rPr lang="en-US" sz="1100" b="0" i="0" u="none" strike="noStrike" dirty="0">
                <a:solidFill>
                  <a:srgbClr val="191B0E"/>
                </a:solidFill>
                <a:effectLst/>
                <a:latin typeface="Maiandra GD" panose="020E0502030308020204" pitchFamily="34" charset="77"/>
              </a:rPr>
              <a:t> and innovation. Global context is often applied in the quest to provide local solutions.</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a:p>
            <a:pPr rtl="0" fontAlgn="base">
              <a:spcBef>
                <a:spcPts val="0"/>
              </a:spcBef>
              <a:spcAft>
                <a:spcPts val="0"/>
              </a:spcAft>
              <a:buFont typeface="Arial" panose="020B0604020202020204" pitchFamily="34" charset="0"/>
              <a:buChar char="•"/>
            </a:pPr>
            <a:r>
              <a:rPr lang="en-US" sz="1100" b="0" i="0" u="none" strike="noStrike" dirty="0">
                <a:solidFill>
                  <a:srgbClr val="191B0E"/>
                </a:solidFill>
                <a:effectLst/>
                <a:latin typeface="Maiandra GD" panose="020E0502030308020204" pitchFamily="34" charset="77"/>
              </a:rPr>
              <a:t>This study aims to contribute to the knowledge on the entrepreneurial opportunities which arise to model information management systems and help the public and private sector </a:t>
            </a:r>
            <a:r>
              <a:rPr lang="en-US" sz="1100" b="0" i="0" u="none" strike="noStrike" dirty="0" err="1">
                <a:solidFill>
                  <a:srgbClr val="191B0E"/>
                </a:solidFill>
                <a:effectLst/>
                <a:latin typeface="Maiandra GD" panose="020E0502030308020204" pitchFamily="34" charset="77"/>
              </a:rPr>
              <a:t>digitalise</a:t>
            </a:r>
            <a:r>
              <a:rPr lang="en-US" sz="1100" b="0" i="0" u="none" strike="noStrike" dirty="0">
                <a:solidFill>
                  <a:srgbClr val="191B0E"/>
                </a:solidFill>
                <a:effectLst/>
                <a:latin typeface="Maiandra GD" panose="020E0502030308020204" pitchFamily="34" charset="77"/>
              </a:rPr>
              <a:t>. </a:t>
            </a:r>
            <a:r>
              <a:rPr lang="en-US" sz="1100" b="0" i="0" u="none" strike="noStrike" dirty="0">
                <a:solidFill>
                  <a:srgbClr val="000000"/>
                </a:solidFill>
                <a:effectLst/>
                <a:latin typeface="Maiandra GD" panose="020E0502030308020204" pitchFamily="34" charset="77"/>
              </a:rPr>
              <a:t>​</a:t>
            </a:r>
            <a:endParaRPr lang="en-US" sz="1100" b="0" i="0" u="none" strike="noStrike" dirty="0">
              <a:solidFill>
                <a:srgbClr val="191B0E"/>
              </a:solidFill>
              <a:effectLst/>
              <a:latin typeface="Maiandra GD" panose="020E0502030308020204" pitchFamily="34" charset="77"/>
            </a:endParaRPr>
          </a:p>
          <a:p>
            <a:pPr marL="0" lvl="0" indent="0" algn="l" rtl="0">
              <a:spcBef>
                <a:spcPts val="0"/>
              </a:spcBef>
              <a:spcAft>
                <a:spcPts val="0"/>
              </a:spcAft>
              <a:buNone/>
            </a:pPr>
            <a:endParaRPr sz="1100" dirty="0">
              <a:latin typeface="Maiandra GD" panose="020E0502030308020204" pitchFamily="34" charset="77"/>
            </a:endParaRPr>
          </a:p>
        </p:txBody>
      </p:sp>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aiandra GD" panose="020E0502030308020204" pitchFamily="34" charset="77"/>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r>
              <a:rPr lang="en-US" sz="1200" b="1" dirty="0" err="1">
                <a:latin typeface="Maiandra GD" panose="020E0502030308020204" pitchFamily="34" charset="77"/>
              </a:rPr>
              <a:t>Hypthesis</a:t>
            </a:r>
            <a:r>
              <a:rPr lang="en-US" sz="1200" b="1" dirty="0">
                <a:latin typeface="Maiandra GD" panose="020E0502030308020204" pitchFamily="34" charset="77"/>
              </a:rPr>
              <a:t> 1</a:t>
            </a:r>
          </a:p>
          <a:p>
            <a:r>
              <a:rPr lang="en-US" sz="1200" b="1" dirty="0">
                <a:latin typeface="Maiandra GD" panose="020E0502030308020204" pitchFamily="34" charset="77"/>
              </a:rPr>
              <a:t>Null Hypothesis (H</a:t>
            </a:r>
            <a:r>
              <a:rPr lang="en-US" sz="1200" b="1" baseline="-25000" dirty="0">
                <a:latin typeface="Maiandra GD" panose="020E0502030308020204" pitchFamily="34" charset="77"/>
              </a:rPr>
              <a:t>0</a:t>
            </a:r>
            <a:r>
              <a:rPr lang="en-US" sz="1200" b="1" dirty="0">
                <a:latin typeface="Maiandra GD" panose="020E0502030308020204" pitchFamily="34" charset="77"/>
              </a:rPr>
              <a:t>):</a:t>
            </a:r>
            <a:r>
              <a:rPr lang="en-US" sz="1200" dirty="0">
                <a:latin typeface="Maiandra GD" panose="020E0502030308020204" pitchFamily="34" charset="77"/>
              </a:rPr>
              <a:t> TOEI factors have no significant impact on the creation of digital information management tools and systems in Malawi.</a:t>
            </a:r>
          </a:p>
          <a:p>
            <a:r>
              <a:rPr lang="en-US" sz="1200" b="1" dirty="0">
                <a:latin typeface="Maiandra GD" panose="020E0502030308020204" pitchFamily="34" charset="77"/>
              </a:rPr>
              <a:t>Alternative Hypothesis (H</a:t>
            </a:r>
            <a:r>
              <a:rPr lang="en-US" sz="1200" b="1" baseline="-25000" dirty="0">
                <a:latin typeface="Maiandra GD" panose="020E0502030308020204" pitchFamily="34" charset="77"/>
              </a:rPr>
              <a:t>1</a:t>
            </a:r>
            <a:r>
              <a:rPr lang="en-US" sz="1200" b="1" dirty="0">
                <a:latin typeface="Maiandra GD" panose="020E0502030308020204" pitchFamily="34" charset="77"/>
              </a:rPr>
              <a:t>):</a:t>
            </a:r>
            <a:r>
              <a:rPr lang="en-US" sz="1200" dirty="0">
                <a:latin typeface="Maiandra GD" panose="020E0502030308020204" pitchFamily="34" charset="77"/>
              </a:rPr>
              <a:t> TOEI factors have a significant impact on the creation of digital information management tools and systems in Malawi.</a:t>
            </a:r>
          </a:p>
          <a:p>
            <a:r>
              <a:rPr lang="en-US" sz="1200" b="1" dirty="0">
                <a:latin typeface="Maiandra GD" panose="020E0502030308020204" pitchFamily="34" charset="77"/>
              </a:rPr>
              <a:t>Hypothesis 2</a:t>
            </a:r>
          </a:p>
          <a:p>
            <a:r>
              <a:rPr lang="en-US" sz="1200" b="1" dirty="0">
                <a:latin typeface="Maiandra GD" panose="020E0502030308020204" pitchFamily="34" charset="77"/>
              </a:rPr>
              <a:t>Null Hypothesis (H</a:t>
            </a:r>
            <a:r>
              <a:rPr lang="en-US" sz="1200" b="1" baseline="-25000" dirty="0">
                <a:latin typeface="Maiandra GD" panose="020E0502030308020204" pitchFamily="34" charset="77"/>
              </a:rPr>
              <a:t>0</a:t>
            </a:r>
            <a:r>
              <a:rPr lang="en-US" sz="1200" b="1" dirty="0">
                <a:latin typeface="Maiandra GD" panose="020E0502030308020204" pitchFamily="34" charset="77"/>
              </a:rPr>
              <a:t>):</a:t>
            </a:r>
            <a:r>
              <a:rPr lang="en-US" sz="1200" dirty="0">
                <a:latin typeface="Maiandra GD" panose="020E0502030308020204" pitchFamily="34" charset="77"/>
              </a:rPr>
              <a:t> There is no significant relationship between TOEI factors and the use of digital information management tools and systems in Malawi.</a:t>
            </a:r>
          </a:p>
          <a:p>
            <a:r>
              <a:rPr lang="en-US" sz="1200" b="1" dirty="0">
                <a:latin typeface="Maiandra GD" panose="020E0502030308020204" pitchFamily="34" charset="77"/>
              </a:rPr>
              <a:t>Alternative Hypothesis (H</a:t>
            </a:r>
            <a:r>
              <a:rPr lang="en-US" sz="1200" b="1" baseline="-25000" dirty="0">
                <a:latin typeface="Maiandra GD" panose="020E0502030308020204" pitchFamily="34" charset="77"/>
              </a:rPr>
              <a:t>1</a:t>
            </a:r>
            <a:r>
              <a:rPr lang="en-US" sz="1200" b="1" dirty="0">
                <a:latin typeface="Maiandra GD" panose="020E0502030308020204" pitchFamily="34" charset="77"/>
              </a:rPr>
              <a:t>):</a:t>
            </a:r>
            <a:r>
              <a:rPr lang="en-US" sz="1200" dirty="0">
                <a:latin typeface="Maiandra GD" panose="020E0502030308020204" pitchFamily="34" charset="77"/>
              </a:rPr>
              <a:t> There is a significant relationship between TOEI factors and the use of digital information management tools and systems in Malawi.</a:t>
            </a: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64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en-ZA" sz="1100" b="0" i="0" u="none" strike="noStrike" dirty="0">
                <a:solidFill>
                  <a:srgbClr val="222222"/>
                </a:solidFill>
                <a:latin typeface="Maiandra GD" panose="020E0502030308020204" pitchFamily="34" charset="77"/>
                <a:ea typeface="Overlock" panose="02000506030000020004"/>
                <a:cs typeface="Overlock" panose="02000506030000020004"/>
                <a:sym typeface="Overlock" panose="02000506030000020004"/>
              </a:rPr>
              <a:t>The theoretical framework of this study focuses on the impact of digitalisation on entrepreneurial models by (</a:t>
            </a:r>
            <a:r>
              <a:rPr lang="en-ZA" sz="1100" b="1" i="0" u="none" strike="noStrike" dirty="0" err="1">
                <a:solidFill>
                  <a:srgbClr val="222222"/>
                </a:solidFill>
                <a:latin typeface="Maiandra GD" panose="020E0502030308020204" pitchFamily="34" charset="77"/>
                <a:ea typeface="Overlock" panose="02000506030000020004"/>
                <a:cs typeface="Overlock" panose="02000506030000020004"/>
                <a:sym typeface="Overlock" panose="02000506030000020004"/>
              </a:rPr>
              <a:t>Bouwman</a:t>
            </a:r>
            <a:r>
              <a:rPr lang="en-ZA" sz="1100" b="1" i="0" u="none" strike="noStrike" dirty="0">
                <a:solidFill>
                  <a:srgbClr val="222222"/>
                </a:solidFill>
                <a:latin typeface="Maiandra GD" panose="020E0502030308020204" pitchFamily="34" charset="77"/>
                <a:ea typeface="Overlock" panose="02000506030000020004"/>
                <a:cs typeface="Overlock" panose="02000506030000020004"/>
                <a:sym typeface="Overlock" panose="02000506030000020004"/>
              </a:rPr>
              <a:t>, Nikou, Molina-Castillo, &amp; </a:t>
            </a:r>
            <a:r>
              <a:rPr lang="en-ZA" sz="1100" b="1" i="0" u="none" strike="noStrike" dirty="0" err="1">
                <a:solidFill>
                  <a:srgbClr val="222222"/>
                </a:solidFill>
                <a:latin typeface="Maiandra GD" panose="020E0502030308020204" pitchFamily="34" charset="77"/>
                <a:ea typeface="Overlock" panose="02000506030000020004"/>
                <a:cs typeface="Overlock" panose="02000506030000020004"/>
                <a:sym typeface="Overlock" panose="02000506030000020004"/>
              </a:rPr>
              <a:t>Reuver</a:t>
            </a:r>
            <a:r>
              <a:rPr lang="en-ZA" sz="1100" b="1" i="0" u="none" strike="noStrike" dirty="0">
                <a:solidFill>
                  <a:srgbClr val="222222"/>
                </a:solidFill>
                <a:latin typeface="Maiandra GD" panose="020E0502030308020204" pitchFamily="34" charset="77"/>
                <a:ea typeface="Overlock" panose="02000506030000020004"/>
                <a:cs typeface="Overlock" panose="02000506030000020004"/>
                <a:sym typeface="Overlock" panose="02000506030000020004"/>
              </a:rPr>
              <a:t>, 2017</a:t>
            </a:r>
            <a:r>
              <a:rPr lang="en-ZA" sz="1100" b="0" i="0" u="none" strike="noStrike" dirty="0">
                <a:solidFill>
                  <a:srgbClr val="222222"/>
                </a:solidFill>
                <a:latin typeface="Maiandra GD" panose="020E0502030308020204" pitchFamily="34" charset="77"/>
                <a:ea typeface="Overlock" panose="02000506030000020004"/>
                <a:cs typeface="Overlock" panose="02000506030000020004"/>
                <a:sym typeface="Overlock" panose="02000506030000020004"/>
              </a:rPr>
              <a:t>). According to (</a:t>
            </a:r>
            <a:r>
              <a:rPr lang="en-ZA" sz="1100" b="1" i="0" u="none" strike="noStrike" dirty="0" err="1">
                <a:solidFill>
                  <a:srgbClr val="222222"/>
                </a:solidFill>
                <a:latin typeface="Maiandra GD" panose="020E0502030308020204" pitchFamily="34" charset="77"/>
                <a:ea typeface="Overlock" panose="02000506030000020004"/>
                <a:cs typeface="Overlock" panose="02000506030000020004"/>
                <a:sym typeface="Overlock" panose="02000506030000020004"/>
              </a:rPr>
              <a:t>Bouwman</a:t>
            </a:r>
            <a:r>
              <a:rPr lang="en-ZA" sz="1100" b="1" i="0" u="none" strike="noStrike" dirty="0">
                <a:solidFill>
                  <a:srgbClr val="222222"/>
                </a:solidFill>
                <a:latin typeface="Maiandra GD" panose="020E0502030308020204" pitchFamily="34" charset="77"/>
                <a:ea typeface="Overlock" panose="02000506030000020004"/>
                <a:cs typeface="Overlock" panose="02000506030000020004"/>
                <a:sym typeface="Overlock" panose="02000506030000020004"/>
              </a:rPr>
              <a:t>, Nikou, Molina-Castillo, &amp; </a:t>
            </a:r>
            <a:r>
              <a:rPr lang="en-ZA" sz="1100" b="1" i="0" u="none" strike="noStrike" dirty="0" err="1">
                <a:solidFill>
                  <a:srgbClr val="222222"/>
                </a:solidFill>
                <a:latin typeface="Maiandra GD" panose="020E0502030308020204" pitchFamily="34" charset="77"/>
                <a:ea typeface="Overlock" panose="02000506030000020004"/>
                <a:cs typeface="Overlock" panose="02000506030000020004"/>
                <a:sym typeface="Overlock" panose="02000506030000020004"/>
              </a:rPr>
              <a:t>Reuver</a:t>
            </a:r>
            <a:r>
              <a:rPr lang="en-ZA" sz="1100" b="1" i="0" u="none" strike="noStrike" dirty="0">
                <a:solidFill>
                  <a:srgbClr val="222222"/>
                </a:solidFill>
                <a:latin typeface="Maiandra GD" panose="020E0502030308020204" pitchFamily="34" charset="77"/>
                <a:ea typeface="Overlock" panose="02000506030000020004"/>
                <a:cs typeface="Overlock" panose="02000506030000020004"/>
                <a:sym typeface="Overlock" panose="02000506030000020004"/>
              </a:rPr>
              <a:t>, 2017</a:t>
            </a:r>
            <a:r>
              <a:rPr lang="en-ZA" sz="1100" b="0" i="0" u="none" strike="noStrike" dirty="0">
                <a:solidFill>
                  <a:srgbClr val="222222"/>
                </a:solidFill>
                <a:latin typeface="Maiandra GD" panose="020E0502030308020204" pitchFamily="34" charset="77"/>
                <a:ea typeface="Overlock" panose="02000506030000020004"/>
                <a:cs typeface="Overlock" panose="02000506030000020004"/>
                <a:sym typeface="Overlock" panose="02000506030000020004"/>
              </a:rPr>
              <a:t>) , innovation activity, strategy, competitive intensity and technology turbulence lead to business model experimentations, which affects business model practices, leading to innovativeness that impacts overall performance. </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lvl="0" indent="0" algn="l" rtl="0">
              <a:spcBef>
                <a:spcPts val="0"/>
              </a:spcBef>
              <a:spcAft>
                <a:spcPts val="0"/>
              </a:spcAft>
              <a:buNone/>
            </a:pPr>
            <a:endParaRPr sz="1100" dirty="0">
              <a:latin typeface="Maiandra GD" panose="020E0502030308020204" pitchFamily="34" charset="77"/>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algn="l">
              <a:buFont typeface="+mj-lt"/>
              <a:buAutoNum type="arabicPeriod"/>
            </a:pPr>
            <a:r>
              <a:rPr lang="en-US" sz="1100" b="1" i="0" dirty="0">
                <a:solidFill>
                  <a:srgbClr val="333333"/>
                </a:solidFill>
                <a:effectLst/>
                <a:highlight>
                  <a:srgbClr val="FFFFFF"/>
                </a:highlight>
                <a:latin typeface="Maiandra GD" panose="020E0502030308020204" pitchFamily="34" charset="77"/>
              </a:rPr>
              <a:t>Theory of Reasoned Action (TRA)</a:t>
            </a:r>
            <a:endParaRPr lang="en-US" sz="1100" b="0" i="0" dirty="0">
              <a:solidFill>
                <a:srgbClr val="333333"/>
              </a:solidFill>
              <a:effectLst/>
              <a:highlight>
                <a:srgbClr val="FFFFFF"/>
              </a:highlight>
              <a:latin typeface="Maiandra GD" panose="020E0502030308020204" pitchFamily="34" charset="77"/>
            </a:endParaRPr>
          </a:p>
          <a:p>
            <a:pPr algn="l">
              <a:buFont typeface="+mj-lt"/>
              <a:buAutoNum type="arabicPeriod"/>
            </a:pPr>
            <a:r>
              <a:rPr lang="en-US" sz="1100" b="1" i="0" dirty="0">
                <a:solidFill>
                  <a:srgbClr val="333333"/>
                </a:solidFill>
                <a:effectLst/>
                <a:highlight>
                  <a:srgbClr val="FFFFFF"/>
                </a:highlight>
                <a:latin typeface="Maiandra GD" panose="020E0502030308020204" pitchFamily="34" charset="77"/>
              </a:rPr>
              <a:t>Theory of Planned </a:t>
            </a:r>
            <a:r>
              <a:rPr lang="en-US" sz="1100" b="1" i="0" dirty="0" err="1">
                <a:solidFill>
                  <a:srgbClr val="333333"/>
                </a:solidFill>
                <a:effectLst/>
                <a:highlight>
                  <a:srgbClr val="FFFFFF"/>
                </a:highlight>
                <a:latin typeface="Maiandra GD" panose="020E0502030308020204" pitchFamily="34" charset="77"/>
              </a:rPr>
              <a:t>Behaviour</a:t>
            </a:r>
            <a:r>
              <a:rPr lang="en-US" sz="1100" b="1" i="0" dirty="0">
                <a:solidFill>
                  <a:srgbClr val="333333"/>
                </a:solidFill>
                <a:effectLst/>
                <a:highlight>
                  <a:srgbClr val="FFFFFF"/>
                </a:highlight>
                <a:latin typeface="Maiandra GD" panose="020E0502030308020204" pitchFamily="34" charset="77"/>
              </a:rPr>
              <a:t> (TPB)</a:t>
            </a:r>
            <a:endParaRPr lang="en-US" sz="1100" b="0" i="0" dirty="0">
              <a:solidFill>
                <a:srgbClr val="333333"/>
              </a:solidFill>
              <a:effectLst/>
              <a:highlight>
                <a:srgbClr val="FFFFFF"/>
              </a:highlight>
              <a:latin typeface="Maiandra GD" panose="020E0502030308020204" pitchFamily="34" charset="77"/>
            </a:endParaRPr>
          </a:p>
          <a:p>
            <a:pPr algn="l">
              <a:buFont typeface="+mj-lt"/>
              <a:buAutoNum type="arabicPeriod"/>
            </a:pPr>
            <a:r>
              <a:rPr lang="en-US" sz="1100" b="1" i="0" dirty="0">
                <a:solidFill>
                  <a:srgbClr val="333333"/>
                </a:solidFill>
                <a:effectLst/>
                <a:highlight>
                  <a:srgbClr val="FFFFFF"/>
                </a:highlight>
                <a:latin typeface="Maiandra GD" panose="020E0502030308020204" pitchFamily="34" charset="77"/>
              </a:rPr>
              <a:t>Technology Acceptance Model (TAM)</a:t>
            </a:r>
            <a:endParaRPr lang="en-US" sz="1100" b="0" i="0" dirty="0">
              <a:solidFill>
                <a:srgbClr val="333333"/>
              </a:solidFill>
              <a:effectLst/>
              <a:highlight>
                <a:srgbClr val="FFFFFF"/>
              </a:highlight>
              <a:latin typeface="Maiandra GD" panose="020E0502030308020204" pitchFamily="34" charset="77"/>
            </a:endParaRPr>
          </a:p>
          <a:p>
            <a:pPr algn="l">
              <a:buFont typeface="+mj-lt"/>
              <a:buAutoNum type="arabicPeriod"/>
            </a:pPr>
            <a:r>
              <a:rPr lang="en-US" sz="1100" b="1" i="0" dirty="0">
                <a:solidFill>
                  <a:srgbClr val="333333"/>
                </a:solidFill>
                <a:effectLst/>
                <a:highlight>
                  <a:srgbClr val="FFFFFF"/>
                </a:highlight>
                <a:latin typeface="Maiandra GD" panose="020E0502030308020204" pitchFamily="34" charset="77"/>
              </a:rPr>
              <a:t>Diffusion of Innovations Theory</a:t>
            </a:r>
            <a:endParaRPr lang="en-US" sz="1100" b="0" i="0" dirty="0">
              <a:solidFill>
                <a:srgbClr val="333333"/>
              </a:solidFill>
              <a:effectLst/>
              <a:highlight>
                <a:srgbClr val="FFFFFF"/>
              </a:highlight>
              <a:latin typeface="Maiandra GD" panose="020E0502030308020204" pitchFamily="34" charset="77"/>
            </a:endParaRPr>
          </a:p>
          <a:p>
            <a:pPr algn="l">
              <a:buFont typeface="+mj-lt"/>
              <a:buAutoNum type="arabicPeriod"/>
            </a:pPr>
            <a:r>
              <a:rPr lang="en-US" sz="1100" b="1" i="0" dirty="0">
                <a:solidFill>
                  <a:srgbClr val="333333"/>
                </a:solidFill>
                <a:effectLst/>
                <a:highlight>
                  <a:srgbClr val="FFFFFF"/>
                </a:highlight>
                <a:latin typeface="Maiandra GD" panose="020E0502030308020204" pitchFamily="34" charset="77"/>
              </a:rPr>
              <a:t>Technology-Organization-Environment Framework (TOE)</a:t>
            </a:r>
            <a:endParaRPr lang="en-US" sz="1100" b="0" i="0" dirty="0">
              <a:solidFill>
                <a:srgbClr val="333333"/>
              </a:solidFill>
              <a:effectLst/>
              <a:highlight>
                <a:srgbClr val="FFFFFF"/>
              </a:highlight>
              <a:latin typeface="Maiandra GD" panose="020E0502030308020204" pitchFamily="34" charset="77"/>
            </a:endParaRPr>
          </a:p>
          <a:p>
            <a:pPr marL="0" marR="0" lvl="0" indent="0" algn="l" rtl="0">
              <a:spcBef>
                <a:spcPts val="0"/>
              </a:spcBef>
              <a:spcAft>
                <a:spcPts val="0"/>
              </a:spcAft>
              <a:buNone/>
            </a:pPr>
            <a:endParaRPr lang="en-ZA" sz="1100" b="0" i="0" u="sng" dirty="0">
              <a:solidFill>
                <a:srgbClr val="222222"/>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0" algn="l" rtl="0">
              <a:spcBef>
                <a:spcPts val="0"/>
              </a:spcBef>
              <a:spcAft>
                <a:spcPts val="0"/>
              </a:spcAft>
              <a:buNone/>
            </a:pPr>
            <a:r>
              <a:rPr lang="en-ZA" sz="1100" b="0" i="0" u="sng" dirty="0">
                <a:solidFill>
                  <a:srgbClr val="222222"/>
                </a:solidFill>
                <a:latin typeface="Maiandra GD" panose="020E0502030308020204" pitchFamily="34" charset="77"/>
                <a:ea typeface="Overlock" panose="02000506030000020004"/>
                <a:cs typeface="Overlock" panose="02000506030000020004"/>
                <a:sym typeface="Overlock" panose="02000506030000020004"/>
              </a:rPr>
              <a:t>Conceptual Framework</a:t>
            </a:r>
            <a:r>
              <a:rPr lang="en-ZA" sz="1100" b="0" i="0" u="sng"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1430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Technology-Organization-Environment (TOE) framework was developed initially by </a:t>
            </a:r>
            <a:r>
              <a:rPr lang="en-ZA" sz="1100" b="1" i="0" u="none" strike="noStrike" dirty="0" err="1">
                <a:solidFill>
                  <a:srgbClr val="191B0E"/>
                </a:solidFill>
                <a:latin typeface="Maiandra GD" panose="020E0502030308020204" pitchFamily="34" charset="77"/>
                <a:ea typeface="Overlock" panose="02000506030000020004"/>
                <a:cs typeface="Overlock" panose="02000506030000020004"/>
                <a:sym typeface="Overlock" panose="02000506030000020004"/>
              </a:rPr>
              <a:t>Tornatzky</a:t>
            </a:r>
            <a:r>
              <a:rPr lang="en-ZA" sz="1100" b="1"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Fleischer, and Chakrabarti (1990) </a:t>
            </a: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in order to describe the influence of contextual factors in adoption of an innovation.</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1430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Criticisms of the TOE Framework in include that is that this model ignores factors related to individual attributes concerning employees and managers.</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14300" algn="l" rtl="0">
              <a:spcBef>
                <a:spcPts val="0"/>
              </a:spcBef>
              <a:spcAft>
                <a:spcPts val="0"/>
              </a:spcAft>
              <a:buClr>
                <a:srgbClr val="191B0E"/>
              </a:buClr>
              <a:buSzPts val="1800"/>
              <a:buFont typeface="Arial" panose="020B0604020202020204"/>
              <a:buChar char="•"/>
            </a:pPr>
            <a:r>
              <a:rPr lang="en-ZA" sz="11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advanced TOE framework takes this limitation into consideration. In addition to considering technological, organizational, and environmental contexts, there are relevant factors related to the individual that affect SMEs adoption of information management systems </a:t>
            </a:r>
            <a:r>
              <a:rPr lang="en-ZA" sz="11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lvl="0" indent="0" algn="l" rtl="0">
              <a:spcBef>
                <a:spcPts val="0"/>
              </a:spcBef>
              <a:spcAft>
                <a:spcPts val="0"/>
              </a:spcAft>
              <a:buNone/>
            </a:pPr>
            <a:endParaRPr sz="1100" dirty="0">
              <a:latin typeface="Maiandra GD" panose="020E0502030308020204" pitchFamily="34" charset="77"/>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768626" y="605528"/>
            <a:ext cx="10515600" cy="1243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panose="02000506030000020004"/>
              <a:buNone/>
              <a:defRPr sz="6000">
                <a:latin typeface="Overlock" panose="02000506030000020004"/>
                <a:ea typeface="Overlock" panose="02000506030000020004"/>
                <a:cs typeface="Overlock" panose="02000506030000020004"/>
                <a:sym typeface="Overlock" panose="020005060300000200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3600">
                <a:latin typeface="Overlock" panose="02000506030000020004"/>
                <a:ea typeface="Overlock" panose="02000506030000020004"/>
                <a:cs typeface="Overlock" panose="02000506030000020004"/>
                <a:sym typeface="Overlock" panose="02000506030000020004"/>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Overlock" panose="02000506030000020004"/>
              <a:buNone/>
              <a:defRPr sz="4800">
                <a:latin typeface="Overlock" panose="02000506030000020004"/>
                <a:ea typeface="Overlock" panose="02000506030000020004"/>
                <a:cs typeface="Overlock" panose="02000506030000020004"/>
                <a:sym typeface="Overlock" panose="020005060300000200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82600" algn="l">
              <a:lnSpc>
                <a:spcPct val="90000"/>
              </a:lnSpc>
              <a:spcBef>
                <a:spcPts val="1000"/>
              </a:spcBef>
              <a:spcAft>
                <a:spcPts val="0"/>
              </a:spcAft>
              <a:buClr>
                <a:schemeClr val="dk1"/>
              </a:buClr>
              <a:buSzPts val="4000"/>
              <a:buChar char="•"/>
              <a:defRPr sz="4000">
                <a:latin typeface="Overlock" panose="02000506030000020004"/>
                <a:ea typeface="Overlock" panose="02000506030000020004"/>
                <a:cs typeface="Overlock" panose="02000506030000020004"/>
                <a:sym typeface="Overlock" panose="02000506030000020004"/>
              </a:defRPr>
            </a:lvl1pPr>
            <a:lvl2pPr marL="914400" lvl="1" indent="-457200" algn="l">
              <a:lnSpc>
                <a:spcPct val="90000"/>
              </a:lnSpc>
              <a:spcBef>
                <a:spcPts val="500"/>
              </a:spcBef>
              <a:spcAft>
                <a:spcPts val="0"/>
              </a:spcAft>
              <a:buClr>
                <a:schemeClr val="dk1"/>
              </a:buClr>
              <a:buSzPts val="3600"/>
              <a:buChar char="•"/>
              <a:defRPr sz="3600">
                <a:latin typeface="Overlock" panose="02000506030000020004"/>
                <a:ea typeface="Overlock" panose="02000506030000020004"/>
                <a:cs typeface="Overlock" panose="02000506030000020004"/>
                <a:sym typeface="Overlock" panose="02000506030000020004"/>
              </a:defRPr>
            </a:lvl2pPr>
            <a:lvl3pPr marL="1371600" lvl="2" indent="-406400" algn="l">
              <a:lnSpc>
                <a:spcPct val="90000"/>
              </a:lnSpc>
              <a:spcBef>
                <a:spcPts val="500"/>
              </a:spcBef>
              <a:spcAft>
                <a:spcPts val="0"/>
              </a:spcAft>
              <a:buClr>
                <a:schemeClr val="dk1"/>
              </a:buClr>
              <a:buSzPts val="2800"/>
              <a:buChar char="•"/>
              <a:defRPr sz="2800">
                <a:latin typeface="Overlock" panose="02000506030000020004"/>
                <a:ea typeface="Overlock" panose="02000506030000020004"/>
                <a:cs typeface="Overlock" panose="02000506030000020004"/>
                <a:sym typeface="Overlock" panose="02000506030000020004"/>
              </a:defRPr>
            </a:lvl3pPr>
            <a:lvl4pPr marL="1828800" lvl="3" indent="-355600" algn="l">
              <a:lnSpc>
                <a:spcPct val="90000"/>
              </a:lnSpc>
              <a:spcBef>
                <a:spcPts val="500"/>
              </a:spcBef>
              <a:spcAft>
                <a:spcPts val="0"/>
              </a:spcAft>
              <a:buClr>
                <a:schemeClr val="dk1"/>
              </a:buClr>
              <a:buSzPts val="2000"/>
              <a:buChar char="•"/>
              <a:defRPr sz="2000">
                <a:latin typeface="Overlock" panose="02000506030000020004"/>
                <a:ea typeface="Overlock" panose="02000506030000020004"/>
                <a:cs typeface="Overlock" panose="02000506030000020004"/>
                <a:sym typeface="Overlock" panose="02000506030000020004"/>
              </a:defRPr>
            </a:lvl4pPr>
            <a:lvl5pPr marL="2286000" lvl="4" indent="-330200" algn="l">
              <a:lnSpc>
                <a:spcPct val="90000"/>
              </a:lnSpc>
              <a:spcBef>
                <a:spcPts val="500"/>
              </a:spcBef>
              <a:spcAft>
                <a:spcPts val="0"/>
              </a:spcAft>
              <a:buClr>
                <a:schemeClr val="dk1"/>
              </a:buClr>
              <a:buSzPts val="1600"/>
              <a:buChar char="•"/>
              <a:defRPr sz="1600">
                <a:latin typeface="Overlock" panose="02000506030000020004"/>
                <a:ea typeface="Overlock" panose="02000506030000020004"/>
                <a:cs typeface="Overlock" panose="02000506030000020004"/>
                <a:sym typeface="Overlock" panose="02000506030000020004"/>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pic>
        <p:nvPicPr>
          <p:cNvPr id="27" name="Google Shape;27;p17" descr="Second Semester Opening – Malawi University of Science and ..."/>
          <p:cNvPicPr preferRelativeResize="0"/>
          <p:nvPr/>
        </p:nvPicPr>
        <p:blipFill rotWithShape="1">
          <a:blip r:embed="rId2"/>
          <a:srcRect/>
          <a:stretch>
            <a:fillRect/>
          </a:stretch>
        </p:blipFill>
        <p:spPr>
          <a:xfrm>
            <a:off x="10229700" y="373511"/>
            <a:ext cx="1124100" cy="12889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4"/>
          <p:cNvSpPr>
            <a:spLocks noGrp="1"/>
          </p:cNvSpPr>
          <p:nvPr>
            <p:ph type="pic" idx="2"/>
          </p:nvPr>
        </p:nvSpPr>
        <p:spPr>
          <a:xfrm>
            <a:off x="5183188" y="987425"/>
            <a:ext cx="6172200" cy="4873625"/>
          </a:xfrm>
          <a:prstGeom prst="rect">
            <a:avLst/>
          </a:prstGeom>
          <a:noFill/>
          <a:ln>
            <a:noFill/>
          </a:ln>
        </p:spPr>
      </p:sp>
      <p:sp>
        <p:nvSpPr>
          <p:cNvPr id="69" name="Google Shape;69;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lang="en-ZA"/>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subTitle" idx="1"/>
          </p:nvPr>
        </p:nvSpPr>
        <p:spPr>
          <a:xfrm>
            <a:off x="764431" y="4562834"/>
            <a:ext cx="10663136"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ZA" sz="2500" b="1" dirty="0">
                <a:latin typeface="Maiandra GD" panose="020E0502030308020204" pitchFamily="34" charset="77"/>
                <a:sym typeface="Overlock" panose="02000506030000020004"/>
              </a:rPr>
              <a:t>Name of Candidate: Nthanda Manduwi</a:t>
            </a:r>
            <a:endParaRPr sz="2500" dirty="0">
              <a:latin typeface="Maiandra GD" panose="020E0502030308020204" pitchFamily="34" charset="77"/>
            </a:endParaRPr>
          </a:p>
          <a:p>
            <a:pPr marL="0" lvl="0" indent="0" algn="ctr" rtl="0">
              <a:lnSpc>
                <a:spcPct val="90000"/>
              </a:lnSpc>
              <a:spcBef>
                <a:spcPts val="1000"/>
              </a:spcBef>
              <a:spcAft>
                <a:spcPts val="0"/>
              </a:spcAft>
              <a:buClr>
                <a:schemeClr val="dk1"/>
              </a:buClr>
              <a:buSzPts val="3600"/>
              <a:buNone/>
            </a:pPr>
            <a:endParaRPr lang="en-US" sz="600" dirty="0">
              <a:latin typeface="Maiandra GD" panose="020E0502030308020204" pitchFamily="34" charset="77"/>
              <a:sym typeface="Overlock" panose="02000506030000020004"/>
            </a:endParaRPr>
          </a:p>
          <a:p>
            <a:pPr marL="0" lvl="0" indent="0" algn="ctr" rtl="0">
              <a:lnSpc>
                <a:spcPct val="90000"/>
              </a:lnSpc>
              <a:spcBef>
                <a:spcPts val="1000"/>
              </a:spcBef>
              <a:spcAft>
                <a:spcPts val="0"/>
              </a:spcAft>
              <a:buClr>
                <a:schemeClr val="dk1"/>
              </a:buClr>
              <a:buSzPts val="3600"/>
              <a:buNone/>
            </a:pPr>
            <a:r>
              <a:rPr lang="en-US" sz="2500" dirty="0">
                <a:latin typeface="Maiandra GD" panose="020E0502030308020204" pitchFamily="34" charset="77"/>
                <a:sym typeface="Overlock" panose="02000506030000020004"/>
              </a:rPr>
              <a:t>Supervisors: Prof. A. </a:t>
            </a:r>
            <a:r>
              <a:rPr lang="en-US" sz="2500" dirty="0">
                <a:latin typeface="Maiandra GD" panose="020E0502030308020204" pitchFamily="34" charset="77"/>
              </a:rPr>
              <a:t>Maluwa (Malawi University of Science &amp; Technology)</a:t>
            </a:r>
          </a:p>
          <a:p>
            <a:pPr marL="0" lvl="0" indent="0" algn="ctr" rtl="0">
              <a:lnSpc>
                <a:spcPct val="90000"/>
              </a:lnSpc>
              <a:spcBef>
                <a:spcPts val="1000"/>
              </a:spcBef>
              <a:spcAft>
                <a:spcPts val="0"/>
              </a:spcAft>
              <a:buClr>
                <a:schemeClr val="dk1"/>
              </a:buClr>
              <a:buSzPts val="3600"/>
              <a:buNone/>
            </a:pPr>
            <a:r>
              <a:rPr lang="en-ZA" sz="2500" dirty="0">
                <a:latin typeface="Maiandra GD" panose="020E0502030308020204" pitchFamily="34" charset="77"/>
                <a:sym typeface="Overlock" panose="02000506030000020004"/>
              </a:rPr>
              <a:t>Dr. A. Mtenje-Mkochi (</a:t>
            </a:r>
            <a:r>
              <a:rPr lang="en-US" sz="2500" dirty="0">
                <a:latin typeface="Maiandra GD" panose="020E0502030308020204" pitchFamily="34" charset="77"/>
              </a:rPr>
              <a:t>Malawi University of Science &amp; Technology</a:t>
            </a:r>
            <a:r>
              <a:rPr lang="en-ZA" sz="2500" dirty="0">
                <a:latin typeface="Maiandra GD" panose="020E0502030308020204" pitchFamily="34" charset="77"/>
                <a:sym typeface="Overlock" panose="02000506030000020004"/>
              </a:rPr>
              <a:t>)</a:t>
            </a:r>
            <a:endParaRPr sz="2500" dirty="0">
              <a:latin typeface="Maiandra GD" panose="020E0502030308020204" pitchFamily="34" charset="77"/>
            </a:endParaRPr>
          </a:p>
          <a:p>
            <a:pPr marL="0" lvl="0" indent="0" algn="ctr" rtl="0">
              <a:lnSpc>
                <a:spcPct val="90000"/>
              </a:lnSpc>
              <a:spcBef>
                <a:spcPts val="1000"/>
              </a:spcBef>
              <a:spcAft>
                <a:spcPts val="0"/>
              </a:spcAft>
              <a:buClr>
                <a:schemeClr val="dk1"/>
              </a:buClr>
              <a:buSzPts val="3600"/>
              <a:buNone/>
            </a:pPr>
            <a:endParaRPr sz="2500" dirty="0">
              <a:latin typeface="Maiandra GD" panose="020E0502030308020204" pitchFamily="34" charset="77"/>
              <a:sym typeface="Overlock" panose="02000506030000020004"/>
            </a:endParaRPr>
          </a:p>
        </p:txBody>
      </p:sp>
      <p:sp>
        <p:nvSpPr>
          <p:cNvPr id="90" name="Google Shape;90;p1"/>
          <p:cNvSpPr txBox="1"/>
          <p:nvPr/>
        </p:nvSpPr>
        <p:spPr>
          <a:xfrm>
            <a:off x="1686560" y="3533003"/>
            <a:ext cx="9144000" cy="82182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panose="020B0604020202020204"/>
              <a:buNone/>
            </a:pPr>
            <a:r>
              <a:rPr lang="en-ZA" sz="2400" b="0" i="0" u="none" strike="noStrike" cap="none" dirty="0">
                <a:solidFill>
                  <a:schemeClr val="dk1"/>
                </a:solidFill>
                <a:latin typeface="Maiandra GD" panose="020E0502030308020204" pitchFamily="34" charset="77"/>
                <a:ea typeface="Overlock" panose="02000506030000020004"/>
                <a:cs typeface="Overlock" panose="02000506030000020004"/>
                <a:sym typeface="Overlock" panose="02000506030000020004"/>
              </a:rPr>
              <a:t>MSc Thesis </a:t>
            </a:r>
            <a:r>
              <a:rPr lang="en-ZA" sz="2400" dirty="0" err="1">
                <a:solidFill>
                  <a:schemeClr val="dk1"/>
                </a:solidFill>
                <a:latin typeface="Maiandra GD" panose="020E0502030308020204" pitchFamily="34" charset="77"/>
                <a:ea typeface="Overlock" panose="02000506030000020004"/>
                <a:cs typeface="Overlock" panose="02000506030000020004"/>
                <a:sym typeface="Overlock" panose="02000506030000020004"/>
              </a:rPr>
              <a:t>D</a:t>
            </a:r>
            <a:r>
              <a:rPr lang="en-ZA" sz="2400" b="0" i="0" u="none" strike="noStrike" cap="none" dirty="0" err="1">
                <a:solidFill>
                  <a:schemeClr val="dk1"/>
                </a:solidFill>
                <a:latin typeface="Maiandra GD" panose="020E0502030308020204" pitchFamily="34" charset="77"/>
                <a:ea typeface="Overlock" panose="02000506030000020004"/>
                <a:cs typeface="Overlock" panose="02000506030000020004"/>
                <a:sym typeface="Overlock" panose="02000506030000020004"/>
              </a:rPr>
              <a:t>efense</a:t>
            </a:r>
            <a:r>
              <a:rPr lang="en-ZA" sz="2400" b="0" i="0" u="none" strike="noStrike" cap="none" dirty="0">
                <a:solidFill>
                  <a:schemeClr val="dk1"/>
                </a:solidFill>
                <a:latin typeface="Maiandra GD" panose="020E0502030308020204" pitchFamily="34" charset="77"/>
                <a:ea typeface="Overlock" panose="02000506030000020004"/>
                <a:cs typeface="Overlock" panose="02000506030000020004"/>
                <a:sym typeface="Overlock" panose="02000506030000020004"/>
              </a:rPr>
              <a:t> </a:t>
            </a:r>
            <a:r>
              <a:rPr lang="en-ZA" sz="2400" dirty="0">
                <a:solidFill>
                  <a:schemeClr val="dk1"/>
                </a:solidFill>
                <a:latin typeface="Maiandra GD" panose="020E0502030308020204" pitchFamily="34" charset="77"/>
                <a:ea typeface="Overlock" panose="02000506030000020004"/>
                <a:cs typeface="Overlock" panose="02000506030000020004"/>
                <a:sym typeface="Overlock" panose="02000506030000020004"/>
              </a:rPr>
              <a:t>P</a:t>
            </a:r>
            <a:r>
              <a:rPr lang="en-ZA" sz="2400" b="0" i="0" u="none" strike="noStrike" cap="none" dirty="0">
                <a:solidFill>
                  <a:schemeClr val="dk1"/>
                </a:solidFill>
                <a:latin typeface="Maiandra GD" panose="020E0502030308020204" pitchFamily="34" charset="77"/>
                <a:ea typeface="Overlock" panose="02000506030000020004"/>
                <a:cs typeface="Overlock" panose="02000506030000020004"/>
                <a:sym typeface="Overlock" panose="02000506030000020004"/>
              </a:rPr>
              <a:t>resentation at the Malawi University of Science and Technology on the 1</a:t>
            </a:r>
            <a:r>
              <a:rPr lang="en-ZA" sz="2400" b="0" i="0" u="none" strike="noStrike" cap="none" baseline="30000" dirty="0">
                <a:solidFill>
                  <a:schemeClr val="dk1"/>
                </a:solidFill>
                <a:latin typeface="Maiandra GD" panose="020E0502030308020204" pitchFamily="34" charset="77"/>
                <a:ea typeface="Overlock" panose="02000506030000020004"/>
                <a:cs typeface="Overlock" panose="02000506030000020004"/>
                <a:sym typeface="Overlock" panose="02000506030000020004"/>
              </a:rPr>
              <a:t>st</a:t>
            </a:r>
            <a:r>
              <a:rPr lang="en-ZA" sz="2400" b="0" i="0" u="none" strike="noStrike" cap="none" dirty="0">
                <a:solidFill>
                  <a:schemeClr val="dk1"/>
                </a:solidFill>
                <a:latin typeface="Maiandra GD" panose="020E0502030308020204" pitchFamily="34" charset="77"/>
                <a:ea typeface="Overlock" panose="02000506030000020004"/>
                <a:cs typeface="Overlock" panose="02000506030000020004"/>
                <a:sym typeface="Overlock" panose="02000506030000020004"/>
              </a:rPr>
              <a:t> of July, 2024</a:t>
            </a:r>
          </a:p>
          <a:p>
            <a:pPr marL="0" marR="0" lvl="0" indent="0" algn="ctr" rtl="0">
              <a:lnSpc>
                <a:spcPct val="90000"/>
              </a:lnSpc>
              <a:spcBef>
                <a:spcPts val="1000"/>
              </a:spcBef>
              <a:spcAft>
                <a:spcPts val="0"/>
              </a:spcAft>
              <a:buClr>
                <a:schemeClr val="dk1"/>
              </a:buClr>
              <a:buSzPts val="2400"/>
              <a:buFont typeface="Arial" panose="020B0604020202020204"/>
              <a:buNone/>
            </a:pPr>
            <a:endParaRPr sz="2400" b="0" i="0" u="none" strike="noStrike" cap="none" dirty="0">
              <a:solidFill>
                <a:schemeClr val="dk1"/>
              </a:solidFill>
              <a:latin typeface="Maiandra GD" panose="020E0502030308020204" pitchFamily="34" charset="77"/>
              <a:ea typeface="Overlock" panose="02000506030000020004"/>
              <a:cs typeface="Overlock" panose="02000506030000020004"/>
              <a:sym typeface="Overlock" panose="02000506030000020004"/>
            </a:endParaRPr>
          </a:p>
        </p:txBody>
      </p:sp>
      <p:pic>
        <p:nvPicPr>
          <p:cNvPr id="91" name="Google Shape;91;p1" descr="Second Semester Opening – Malawi University of Science and ..."/>
          <p:cNvPicPr preferRelativeResize="0"/>
          <p:nvPr/>
        </p:nvPicPr>
        <p:blipFill rotWithShape="1">
          <a:blip r:embed="rId3"/>
          <a:srcRect/>
          <a:stretch>
            <a:fillRect/>
          </a:stretch>
        </p:blipFill>
        <p:spPr>
          <a:xfrm>
            <a:off x="5394960" y="147003"/>
            <a:ext cx="1137920" cy="1304758"/>
          </a:xfrm>
          <a:prstGeom prst="rect">
            <a:avLst/>
          </a:prstGeom>
          <a:noFill/>
          <a:ln>
            <a:noFill/>
          </a:ln>
        </p:spPr>
      </p:pic>
      <p:sp>
        <p:nvSpPr>
          <p:cNvPr id="92" name="Google Shape;9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1</a:t>
            </a:fld>
            <a:endParaRPr lang="en-ZA"/>
          </a:p>
        </p:txBody>
      </p:sp>
      <p:sp>
        <p:nvSpPr>
          <p:cNvPr id="93" name="Google Shape;93;p1"/>
          <p:cNvSpPr txBox="1"/>
          <p:nvPr/>
        </p:nvSpPr>
        <p:spPr>
          <a:xfrm>
            <a:off x="841927" y="1554687"/>
            <a:ext cx="10508145" cy="177031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91B0E"/>
              </a:buClr>
              <a:buSzPts val="2800"/>
              <a:buFont typeface="Overlock" panose="02000506030000020004"/>
              <a:buNone/>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ENTREPRENEURIAL OPPORTUNITY </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IN </a:t>
            </a:r>
            <a:b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b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MALAWI’S DIGITAL TRANSFORMATION: </a:t>
            </a:r>
            <a:b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b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MODELLING </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PUBLIC INFORMATION MANAGEMENT SYSTEMS </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b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b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FOR DEVELOPMENT</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endParaRPr sz="2800" b="0" i="0" u="none" strike="noStrike" cap="none" dirty="0">
              <a:solidFill>
                <a:schemeClr val="dk1"/>
              </a:solidFill>
              <a:latin typeface="Maiandra GD" panose="020E0502030308020204" pitchFamily="34" charset="77"/>
              <a:ea typeface="Overlock" panose="02000506030000020004"/>
              <a:cs typeface="Overlock" panose="02000506030000020004"/>
              <a:sym typeface="Overlock" panose="020005060300000200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p:nvPr/>
        </p:nvSpPr>
        <p:spPr>
          <a:xfrm>
            <a:off x="550005" y="1138259"/>
            <a:ext cx="11118831" cy="3970277"/>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research adopted a cross-sectional study design and utilised quantitative research method</a:t>
            </a:r>
          </a:p>
          <a:p>
            <a:pPr marL="0" marR="0" lvl="0" indent="-114300" algn="l" rtl="0">
              <a:spcBef>
                <a:spcPts val="0"/>
              </a:spcBef>
              <a:spcAft>
                <a:spcPts val="0"/>
              </a:spcAft>
              <a:buClr>
                <a:srgbClr val="191B0E"/>
              </a:buClr>
              <a:buSzPts val="1800"/>
              <a:buFont typeface="Arial" panose="020B0604020202020204"/>
              <a:buChar char="•"/>
            </a:pPr>
            <a:r>
              <a:rPr lang="en-US" sz="2800" dirty="0" err="1">
                <a:effectLst/>
                <a:latin typeface="Maiandra GD" panose="020E0502030308020204" pitchFamily="34" charset="77"/>
                <a:ea typeface="Times New Roman" panose="02020603050405020304" pitchFamily="18" charset="0"/>
              </a:rPr>
              <a:t>Utilising</a:t>
            </a:r>
            <a:r>
              <a:rPr lang="en-US" sz="2800" dirty="0">
                <a:effectLst/>
                <a:latin typeface="Maiandra GD" panose="020E0502030308020204" pitchFamily="34" charset="77"/>
                <a:ea typeface="Times New Roman" panose="02020603050405020304" pitchFamily="18" charset="0"/>
              </a:rPr>
              <a:t> the </a:t>
            </a:r>
            <a:r>
              <a:rPr lang="en-US" sz="2800" dirty="0">
                <a:solidFill>
                  <a:schemeClr val="tx1"/>
                </a:solidFill>
                <a:latin typeface="Maiandra GD" panose="020E0502030308020204" pitchFamily="34" charset="77"/>
              </a:rPr>
              <a:t>SLOVIN’S FORMULA: </a:t>
            </a:r>
            <a:r>
              <a:rPr lang="en-US" sz="2800" b="0" i="0" dirty="0">
                <a:solidFill>
                  <a:schemeClr val="tx1"/>
                </a:solidFill>
                <a:effectLst/>
                <a:latin typeface="Maiandra GD" panose="020E0502030308020204" pitchFamily="34" charset="77"/>
              </a:rPr>
              <a:t>n = N / (1 + N(e</a:t>
            </a:r>
            <a:r>
              <a:rPr lang="en-US" sz="2800" b="0" i="0" baseline="30000" dirty="0">
                <a:solidFill>
                  <a:schemeClr val="tx1"/>
                </a:solidFill>
                <a:effectLst/>
                <a:latin typeface="Maiandra GD" panose="020E0502030308020204" pitchFamily="34" charset="77"/>
              </a:rPr>
              <a:t>2</a:t>
            </a:r>
            <a:r>
              <a:rPr lang="en-US" sz="2800" b="0" i="0" dirty="0">
                <a:solidFill>
                  <a:schemeClr val="tx1"/>
                </a:solidFill>
                <a:effectLst/>
                <a:latin typeface="Maiandra GD" panose="020E0502030308020204" pitchFamily="34" charset="77"/>
              </a:rPr>
              <a:t>));</a:t>
            </a:r>
          </a:p>
          <a:p>
            <a:pPr marR="0" lvl="0" algn="l" rtl="0">
              <a:spcBef>
                <a:spcPts val="0"/>
              </a:spcBef>
              <a:spcAft>
                <a:spcPts val="0"/>
              </a:spcAft>
              <a:buClr>
                <a:srgbClr val="191B0E"/>
              </a:buClr>
              <a:buSzPts val="1800"/>
            </a:pPr>
            <a:r>
              <a:rPr lang="en-US" sz="2800" b="0" i="0" dirty="0">
                <a:solidFill>
                  <a:schemeClr val="tx1"/>
                </a:solidFill>
                <a:effectLst/>
                <a:latin typeface="Maiandra GD" panose="020E0502030308020204" pitchFamily="34" charset="77"/>
              </a:rPr>
              <a:t>where  n = sample size, N </a:t>
            </a:r>
            <a:r>
              <a:rPr lang="en-US" sz="2800" dirty="0">
                <a:solidFill>
                  <a:schemeClr val="tx1"/>
                </a:solidFill>
                <a:latin typeface="Maiandra GD" panose="020E0502030308020204" pitchFamily="34" charset="77"/>
              </a:rPr>
              <a:t>= </a:t>
            </a:r>
            <a:r>
              <a:rPr lang="en-US" sz="2800" b="0" i="0" dirty="0">
                <a:solidFill>
                  <a:schemeClr val="tx1"/>
                </a:solidFill>
                <a:effectLst/>
                <a:latin typeface="Maiandra GD" panose="020E0502030308020204" pitchFamily="34" charset="77"/>
              </a:rPr>
              <a:t>population size, and e =desired level of precision. In this study, N = 19,800,000, and e = 0.05; </a:t>
            </a:r>
            <a:r>
              <a:rPr lang="en-US" sz="2800" dirty="0">
                <a:effectLst/>
                <a:latin typeface="Maiandra GD" panose="020E0502030308020204" pitchFamily="34" charset="77"/>
                <a:ea typeface="Times New Roman" panose="02020603050405020304" pitchFamily="18" charset="0"/>
              </a:rPr>
              <a:t>a sample size of 400 was estimated</a:t>
            </a:r>
            <a:endParaRPr lang="en-US" sz="2800" dirty="0">
              <a:solidFill>
                <a:schemeClr val="tx1"/>
              </a:solidFill>
              <a:effectLst/>
              <a:latin typeface="Maiandra GD" panose="020E0502030308020204" pitchFamily="34" charset="77"/>
              <a:ea typeface="Times New Roman" panose="02020603050405020304" pitchFamily="18" charset="0"/>
            </a:endParaRPr>
          </a:p>
          <a:p>
            <a:pPr indent="-114300">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Data was collected from 461 respondents,</a:t>
            </a:r>
            <a:r>
              <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 </a:t>
            </a:r>
            <a:r>
              <a:rPr lang="en-US" sz="2800" dirty="0">
                <a:effectLst/>
                <a:latin typeface="Maiandra GD" panose="020E0502030308020204" pitchFamily="34" charset="77"/>
                <a:ea typeface="Times New Roman" panose="02020603050405020304" pitchFamily="18" charset="0"/>
              </a:rPr>
              <a:t>of whom 63 identified as IMS Creators, 363 identified as IMS Users, and 35 identified as both users and creators of IMS</a:t>
            </a:r>
            <a:endParaRPr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
        <p:nvSpPr>
          <p:cNvPr id="162" name="Google Shape;162;p9"/>
          <p:cNvSpPr/>
          <p:nvPr/>
        </p:nvSpPr>
        <p:spPr>
          <a:xfrm>
            <a:off x="550005" y="320915"/>
            <a:ext cx="356379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Methodology</a:t>
            </a:r>
          </a:p>
        </p:txBody>
      </p:sp>
      <p:pic>
        <p:nvPicPr>
          <p:cNvPr id="163" name="Google Shape;163;p9"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64" name="Google Shape;1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10</a:t>
            </a:fld>
            <a:endParaRPr lang="en-Z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p:nvPr/>
        </p:nvSpPr>
        <p:spPr>
          <a:xfrm>
            <a:off x="375920" y="1084625"/>
            <a:ext cx="10977880" cy="5262939"/>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data collected, which was numeric, was on the factors    affecting both the creation and the use (adoption/uptake) of digital information management systems</a:t>
            </a:r>
            <a:r>
              <a:rPr lang="en-ZA" sz="28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 in </a:t>
            </a:r>
            <a:r>
              <a:rPr lang="en-ZA" sz="2800" b="0" i="0" u="none" strike="noStrike" dirty="0" err="1">
                <a:solidFill>
                  <a:srgbClr val="000000"/>
                </a:solidFill>
                <a:latin typeface="Maiandra GD" panose="020E0502030308020204" pitchFamily="34" charset="77"/>
                <a:ea typeface="Overlock" panose="02000506030000020004"/>
                <a:cs typeface="Overlock" panose="02000506030000020004"/>
                <a:sym typeface="Overlock" panose="02000506030000020004"/>
              </a:rPr>
              <a:t>likert</a:t>
            </a:r>
            <a:r>
              <a:rPr lang="en-ZA" sz="28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-ordinal format – specifically</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on </a:t>
            </a:r>
            <a:r>
              <a:rPr lang="en-ZA" sz="2800" b="1"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technological, organisational, environmental, </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and</a:t>
            </a:r>
            <a:r>
              <a:rPr lang="en-ZA" sz="2800" b="1"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individual </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factors</a:t>
            </a:r>
            <a:endParaRPr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14300" algn="just" rtl="0">
              <a:spcBef>
                <a:spcPts val="0"/>
              </a:spcBef>
              <a:spcAft>
                <a:spcPts val="0"/>
              </a:spcAft>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fitted binary logistic regression models was therefore of the form:</a:t>
            </a:r>
            <a:r>
              <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R="0" lvl="0" algn="just" rtl="0">
              <a:spcBef>
                <a:spcPts val="0"/>
              </a:spcBef>
              <a:spcAft>
                <a:spcPts val="0"/>
              </a:spcAft>
              <a:buClr>
                <a:srgbClr val="191B0E"/>
              </a:buClr>
              <a:buSzPts val="1800"/>
            </a:pPr>
            <a:endParaRPr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0" algn="just" rtl="0">
              <a:spcBef>
                <a:spcPts val="0"/>
              </a:spcBef>
              <a:spcAft>
                <a:spcPts val="0"/>
              </a:spcAft>
              <a:buNone/>
            </a:pP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Logit (P) = </a:t>
            </a:r>
            <a:r>
              <a:rPr lang="en-ZA" sz="2800" b="0" i="0" u="none" strike="noStrike" dirty="0">
                <a:solidFill>
                  <a:srgbClr val="231F20"/>
                </a:solidFill>
                <a:latin typeface="Maiandra GD" panose="020E0502030308020204" pitchFamily="34" charset="77"/>
                <a:ea typeface="Overlock" panose="02000506030000020004"/>
                <a:cs typeface="Overlock" panose="02000506030000020004"/>
                <a:sym typeface="Overlock" panose="02000506030000020004"/>
              </a:rPr>
              <a:t>ln(p/1-p)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0</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 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1</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Benefits</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2</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Compatibility</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3</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Cost</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4</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TechReadiness</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 </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5</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FirmSize</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6</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CSPressure</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7</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CPressure</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𝛽</a:t>
            </a:r>
            <a:r>
              <a:rPr lang="en-ZA" sz="2800" b="0" i="0"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8</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ExtSupport</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9</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Innovativeness</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 𝛽</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10</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ability</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𝛽</a:t>
            </a:r>
            <a:r>
              <a:rPr lang="en-ZA" sz="2800" b="0" i="0"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11</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Experience</a:t>
            </a:r>
            <a:r>
              <a:rPr lang="en-ZA" sz="2800" b="0" i="1" u="none" strike="noStrike" baseline="-250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 </a:t>
            </a:r>
            <a:r>
              <a:rPr lang="en-ZA" sz="28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2800" b="0" i="1" u="none" strike="noStrike" dirty="0" err="1">
                <a:solidFill>
                  <a:srgbClr val="191B0E"/>
                </a:solidFill>
                <a:latin typeface="Maiandra GD" panose="020E0502030308020204" pitchFamily="34" charset="77"/>
                <a:ea typeface="Overlock" panose="02000506030000020004"/>
                <a:cs typeface="Overlock" panose="02000506030000020004"/>
                <a:sym typeface="Overlock" panose="02000506030000020004"/>
              </a:rPr>
              <a:t>ε</a:t>
            </a:r>
            <a:r>
              <a:rPr lang="en-ZA" sz="2800" b="0" i="0" u="none" strike="noStrike" baseline="-25000" dirty="0" err="1">
                <a:solidFill>
                  <a:srgbClr val="231F20"/>
                </a:solidFill>
                <a:latin typeface="Maiandra GD" panose="020E0502030308020204" pitchFamily="34" charset="77"/>
                <a:ea typeface="Overlock" panose="02000506030000020004"/>
                <a:cs typeface="Overlock" panose="02000506030000020004"/>
                <a:sym typeface="Overlock" panose="02000506030000020004"/>
              </a:rPr>
              <a:t>ijkl</a:t>
            </a:r>
            <a:r>
              <a:rPr lang="en-ZA" sz="2800" b="0" i="0" u="none" strike="noStrike" dirty="0">
                <a:solidFill>
                  <a:srgbClr val="231F20"/>
                </a:solidFill>
                <a:latin typeface="Maiandra GD" panose="020E0502030308020204" pitchFamily="34" charset="77"/>
                <a:ea typeface="Overlock" panose="02000506030000020004"/>
                <a:cs typeface="Overlock" panose="02000506030000020004"/>
                <a:sym typeface="Overlock" panose="02000506030000020004"/>
              </a:rPr>
              <a:t> ……………………………………………………………Equation 1 and 2</a:t>
            </a:r>
            <a:endParaRPr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
        <p:nvSpPr>
          <p:cNvPr id="162" name="Google Shape;162;p9"/>
          <p:cNvSpPr/>
          <p:nvPr/>
        </p:nvSpPr>
        <p:spPr>
          <a:xfrm>
            <a:off x="375920" y="389945"/>
            <a:ext cx="356379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Methodology</a:t>
            </a:r>
          </a:p>
        </p:txBody>
      </p:sp>
      <p:pic>
        <p:nvPicPr>
          <p:cNvPr id="163" name="Google Shape;163;p9"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64" name="Google Shape;1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11</a:t>
            </a:fld>
            <a:endParaRPr lang="en-ZA"/>
          </a:p>
        </p:txBody>
      </p:sp>
    </p:spTree>
    <p:extLst>
      <p:ext uri="{BB962C8B-B14F-4D97-AF65-F5344CB8AC3E}">
        <p14:creationId xmlns:p14="http://schemas.microsoft.com/office/powerpoint/2010/main" val="392635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p:nvPr/>
        </p:nvSpPr>
        <p:spPr>
          <a:xfrm>
            <a:off x="822959" y="1069423"/>
            <a:ext cx="10139681" cy="5693826"/>
          </a:xfrm>
          <a:prstGeom prst="rect">
            <a:avLst/>
          </a:prstGeom>
          <a:noFill/>
          <a:ln>
            <a:noFill/>
          </a:ln>
        </p:spPr>
        <p:txBody>
          <a:bodyPr spcFirstLastPara="1" wrap="square" lIns="91425" tIns="45700" rIns="91425" bIns="45700" anchor="t" anchorCtr="0">
            <a:spAutoFit/>
          </a:bodyPr>
          <a:lstStyle/>
          <a:p>
            <a:pPr indent="-114300">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data collected was on the factors affecting both the creation and the use of digital IMS. Data was collected using a survey method</a:t>
            </a:r>
          </a:p>
          <a:p>
            <a:pPr indent="-114300">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 Structured questionnaire was used.</a:t>
            </a:r>
            <a:r>
              <a:rPr lang="en-US" sz="2800" b="0" i="0" u="none" strike="noStrike" dirty="0">
                <a:solidFill>
                  <a:schemeClr val="tx1"/>
                </a:solidFill>
                <a:latin typeface="Maiandra GD" panose="020E0502030308020204" pitchFamily="34" charset="77"/>
                <a:ea typeface="Overlock" panose="02000506030000020004"/>
                <a:cs typeface="Overlock" panose="02000506030000020004"/>
                <a:sym typeface="Overlock" panose="02000506030000020004"/>
              </a:rPr>
              <a:t> </a:t>
            </a:r>
            <a:r>
              <a:rPr lang="en-US" sz="2800" dirty="0">
                <a:solidFill>
                  <a:schemeClr val="tx1"/>
                </a:solidFill>
                <a:effectLst/>
                <a:latin typeface="Maiandra GD" panose="020E0502030308020204" pitchFamily="34" charset="77"/>
                <a:ea typeface="Times New Roman" panose="02020603050405020304" pitchFamily="18" charset="0"/>
              </a:rPr>
              <a:t>The survey was conducted fully online</a:t>
            </a:r>
          </a:p>
          <a:p>
            <a:pPr>
              <a:buClr>
                <a:srgbClr val="191B0E"/>
              </a:buClr>
              <a:buSzPts val="1800"/>
            </a:pPr>
            <a:r>
              <a:rPr lang="en-US" sz="2800" dirty="0">
                <a:solidFill>
                  <a:schemeClr val="tx1"/>
                </a:solidFill>
                <a:effectLst/>
                <a:latin typeface="Maiandra GD" panose="020E0502030308020204" pitchFamily="34" charset="77"/>
                <a:ea typeface="Times New Roman" panose="02020603050405020304" pitchFamily="18" charset="0"/>
              </a:rPr>
              <a:t> </a:t>
            </a:r>
          </a:p>
          <a:p>
            <a:pPr>
              <a:buClr>
                <a:srgbClr val="191B0E"/>
              </a:buClr>
              <a:buSzPts val="1800"/>
            </a:pPr>
            <a:r>
              <a:rPr lang="en-US" sz="2800" dirty="0">
                <a:solidFill>
                  <a:schemeClr val="tx1"/>
                </a:solidFill>
                <a:effectLst/>
                <a:latin typeface="Maiandra GD" panose="020E0502030308020204" pitchFamily="34" charset="77"/>
                <a:ea typeface="Times New Roman" panose="02020603050405020304" pitchFamily="18" charset="0"/>
              </a:rPr>
              <a:t>There were 3 surveys created via Google Forms:  </a:t>
            </a:r>
          </a:p>
          <a:p>
            <a:pPr marL="342900" lvl="2" indent="-342900">
              <a:buClr>
                <a:srgbClr val="191B0E"/>
              </a:buClr>
              <a:buSzPts val="1800"/>
              <a:buAutoNum type="arabicPeriod"/>
            </a:pPr>
            <a:r>
              <a:rPr lang="en-US" sz="2800" dirty="0">
                <a:solidFill>
                  <a:schemeClr val="tx1"/>
                </a:solidFill>
                <a:latin typeface="Maiandra GD" panose="020E0502030308020204" pitchFamily="34" charset="77"/>
                <a:ea typeface="Times New Roman" panose="02020603050405020304" pitchFamily="18" charset="0"/>
              </a:rPr>
              <a:t>For IMS Creators</a:t>
            </a:r>
          </a:p>
          <a:p>
            <a:pPr marL="342900" lvl="2" indent="-342900">
              <a:buClr>
                <a:srgbClr val="191B0E"/>
              </a:buClr>
              <a:buSzPts val="1800"/>
              <a:buAutoNum type="arabicPeriod"/>
            </a:pPr>
            <a:r>
              <a:rPr lang="en-US" sz="2800" dirty="0">
                <a:solidFill>
                  <a:schemeClr val="tx1"/>
                </a:solidFill>
                <a:effectLst/>
                <a:latin typeface="Maiandra GD" panose="020E0502030308020204" pitchFamily="34" charset="77"/>
                <a:ea typeface="Times New Roman" panose="02020603050405020304" pitchFamily="18" charset="0"/>
              </a:rPr>
              <a:t>For IMS Users</a:t>
            </a:r>
          </a:p>
          <a:p>
            <a:pPr marL="342900" lvl="2" indent="-342900">
              <a:buClr>
                <a:srgbClr val="191B0E"/>
              </a:buClr>
              <a:buSzPts val="1800"/>
              <a:buAutoNum type="arabicPeriod"/>
            </a:pPr>
            <a:r>
              <a:rPr lang="en-US" sz="2800" dirty="0">
                <a:solidFill>
                  <a:schemeClr val="tx1"/>
                </a:solidFill>
                <a:latin typeface="Maiandra GD" panose="020E0502030308020204" pitchFamily="34" charset="77"/>
                <a:ea typeface="Times New Roman" panose="02020603050405020304" pitchFamily="18" charset="0"/>
              </a:rPr>
              <a:t>For those who identified as both IMS Creators and Users</a:t>
            </a:r>
          </a:p>
          <a:p>
            <a:pPr lvl="2">
              <a:buClr>
                <a:srgbClr val="191B0E"/>
              </a:buClr>
              <a:buSzPts val="1800"/>
            </a:pPr>
            <a:endParaRPr lang="en-US" sz="2800" dirty="0">
              <a:solidFill>
                <a:schemeClr val="tx1"/>
              </a:solidFill>
              <a:effectLst/>
              <a:latin typeface="Maiandra GD" panose="020E0502030308020204" pitchFamily="34" charset="77"/>
              <a:ea typeface="Times New Roman" panose="02020603050405020304" pitchFamily="18" charset="0"/>
            </a:endParaRPr>
          </a:p>
          <a:p>
            <a:pPr>
              <a:buClr>
                <a:srgbClr val="191B0E"/>
              </a:buClr>
              <a:buSzPts val="1800"/>
            </a:pPr>
            <a:r>
              <a:rPr lang="en-US" sz="2800" dirty="0">
                <a:solidFill>
                  <a:schemeClr val="tx1"/>
                </a:solidFill>
                <a:latin typeface="Maiandra GD" panose="020E0502030308020204" pitchFamily="34" charset="77"/>
                <a:ea typeface="Times New Roman" panose="02020603050405020304" pitchFamily="18" charset="0"/>
              </a:rPr>
              <a:t>Data collected in 3 was then split into datasets 1 and 2</a:t>
            </a:r>
          </a:p>
          <a:p>
            <a:pPr>
              <a:buClr>
                <a:srgbClr val="191B0E"/>
              </a:buClr>
              <a:buSzPts val="1800"/>
            </a:pPr>
            <a:endParaRPr lang="en-US" sz="2800" dirty="0">
              <a:solidFill>
                <a:schemeClr val="tx1"/>
              </a:solidFill>
              <a:latin typeface="Maiandra GD" panose="020E0502030308020204" pitchFamily="34" charset="77"/>
              <a:ea typeface="Times New Roman" panose="02020603050405020304" pitchFamily="18" charset="0"/>
            </a:endParaRPr>
          </a:p>
        </p:txBody>
      </p:sp>
      <p:sp>
        <p:nvSpPr>
          <p:cNvPr id="162" name="Google Shape;162;p9"/>
          <p:cNvSpPr/>
          <p:nvPr/>
        </p:nvSpPr>
        <p:spPr>
          <a:xfrm>
            <a:off x="822960" y="484688"/>
            <a:ext cx="647772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Methodology</a:t>
            </a:r>
          </a:p>
        </p:txBody>
      </p:sp>
      <p:pic>
        <p:nvPicPr>
          <p:cNvPr id="163" name="Google Shape;163;p9"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64" name="Google Shape;1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12</a:t>
            </a:fld>
            <a:endParaRPr lang="en-Z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p:nvPr/>
        </p:nvSpPr>
        <p:spPr>
          <a:xfrm>
            <a:off x="504664" y="1110373"/>
            <a:ext cx="5909784" cy="5262939"/>
          </a:xfrm>
          <a:prstGeom prst="rect">
            <a:avLst/>
          </a:prstGeom>
          <a:noFill/>
          <a:ln>
            <a:noFill/>
          </a:ln>
        </p:spPr>
        <p:txBody>
          <a:bodyPr spcFirstLastPara="1" wrap="square" lIns="91425" tIns="45700" rIns="91425" bIns="45700" anchor="t" anchorCtr="0">
            <a:spAutoFit/>
          </a:bodyPr>
          <a:lstStyle/>
          <a:p>
            <a:r>
              <a:rPr lang="en-US" sz="2800" b="1" dirty="0">
                <a:latin typeface="Maiandra GD" panose="020E0502030308020204" pitchFamily="34" charset="77"/>
              </a:rPr>
              <a:t>1. </a:t>
            </a:r>
            <a:r>
              <a:rPr lang="en-US" sz="2800" dirty="0">
                <a:latin typeface="Maiandra GD" panose="020E0502030308020204" pitchFamily="34" charset="77"/>
              </a:rPr>
              <a:t>How do TOEI (Technology, Organizational, Environmental, and Individual) factors impact the creation of digital information management tools and systems in Malawi?</a:t>
            </a:r>
          </a:p>
          <a:p>
            <a:r>
              <a:rPr lang="en-US" sz="2800" b="1" dirty="0">
                <a:latin typeface="Maiandra GD" panose="020E0502030308020204" pitchFamily="34" charset="77"/>
              </a:rPr>
              <a:t>2. </a:t>
            </a:r>
            <a:r>
              <a:rPr lang="en-US" sz="2800" dirty="0">
                <a:latin typeface="Maiandra GD" panose="020E0502030308020204" pitchFamily="34" charset="77"/>
              </a:rPr>
              <a:t>What is the relationship between TOEI (Technology, Organizational, Environmental, and Individual) factors and the use of digital information management tools and systems in Malawi?</a:t>
            </a:r>
          </a:p>
        </p:txBody>
      </p:sp>
      <p:sp>
        <p:nvSpPr>
          <p:cNvPr id="135" name="Google Shape;135;p6"/>
          <p:cNvSpPr/>
          <p:nvPr/>
        </p:nvSpPr>
        <p:spPr>
          <a:xfrm>
            <a:off x="504664" y="340207"/>
            <a:ext cx="936820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Methodology</a:t>
            </a:r>
            <a:r>
              <a:rPr lang="en-ZA" sz="3200" b="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a:t>
            </a:r>
            <a:r>
              <a:rPr lang="en-ZA" sz="3200" i="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Survey (Research)  Questions</a:t>
            </a:r>
            <a:endParaRPr sz="3200" i="1" dirty="0">
              <a:solidFill>
                <a:schemeClr val="dk1"/>
              </a:solidFill>
              <a:latin typeface="Maiandra GD" panose="020E0502030308020204" pitchFamily="34" charset="77"/>
              <a:ea typeface="Calibri"/>
              <a:cs typeface="Calibri"/>
              <a:sym typeface="Calibri"/>
            </a:endParaRPr>
          </a:p>
        </p:txBody>
      </p:sp>
      <p:pic>
        <p:nvPicPr>
          <p:cNvPr id="136" name="Google Shape;136;p6"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37" name="Google Shape;1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13</a:t>
            </a:fld>
            <a:endParaRPr lang="en-ZA"/>
          </a:p>
        </p:txBody>
      </p:sp>
      <p:pic>
        <p:nvPicPr>
          <p:cNvPr id="3" name="Picture 2" descr="A screenshot of a computer&#10;&#10;Description automatically generated">
            <a:extLst>
              <a:ext uri="{FF2B5EF4-FFF2-40B4-BE49-F238E27FC236}">
                <a16:creationId xmlns:a16="http://schemas.microsoft.com/office/drawing/2014/main" id="{2D6F5BE0-F3F2-A59D-CCB7-B6BC31230968}"/>
              </a:ext>
            </a:extLst>
          </p:cNvPr>
          <p:cNvPicPr>
            <a:picLocks noChangeAspect="1"/>
          </p:cNvPicPr>
          <p:nvPr/>
        </p:nvPicPr>
        <p:blipFill rotWithShape="1">
          <a:blip r:embed="rId4"/>
          <a:srcRect l="27686" t="16741" r="28065" b="4419"/>
          <a:stretch/>
        </p:blipFill>
        <p:spPr>
          <a:xfrm>
            <a:off x="6339606" y="1017658"/>
            <a:ext cx="4541988" cy="5262938"/>
          </a:xfrm>
          <a:prstGeom prst="rect">
            <a:avLst/>
          </a:prstGeom>
        </p:spPr>
      </p:pic>
    </p:spTree>
    <p:extLst>
      <p:ext uri="{BB962C8B-B14F-4D97-AF65-F5344CB8AC3E}">
        <p14:creationId xmlns:p14="http://schemas.microsoft.com/office/powerpoint/2010/main" val="326668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DC29-1F0C-EB62-E790-D7D68BADAC44}"/>
              </a:ext>
            </a:extLst>
          </p:cNvPr>
          <p:cNvSpPr>
            <a:spLocks noGrp="1"/>
          </p:cNvSpPr>
          <p:nvPr>
            <p:ph type="title"/>
          </p:nvPr>
        </p:nvSpPr>
        <p:spPr>
          <a:xfrm>
            <a:off x="379751" y="-166765"/>
            <a:ext cx="10515600" cy="1325563"/>
          </a:xfrm>
        </p:spPr>
        <p:txBody>
          <a:bodyPr>
            <a:normAutofit/>
          </a:bodyPr>
          <a:lstStyle/>
          <a:p>
            <a:r>
              <a:rPr lang="en-US" sz="3200" b="1" u="sng" dirty="0">
                <a:latin typeface="Maiandra GD" panose="020E0502030308020204" pitchFamily="34" charset="77"/>
              </a:rPr>
              <a:t>Methodology</a:t>
            </a:r>
            <a:r>
              <a:rPr lang="en-US" sz="3200" dirty="0">
                <a:latin typeface="Maiandra GD" panose="020E0502030308020204" pitchFamily="34" charset="77"/>
              </a:rPr>
              <a:t> – </a:t>
            </a:r>
            <a:r>
              <a:rPr lang="en-US" sz="3200" i="1" dirty="0">
                <a:latin typeface="Maiandra GD" panose="020E0502030308020204" pitchFamily="34" charset="77"/>
              </a:rPr>
              <a:t>Data Analysis</a:t>
            </a:r>
            <a:endParaRPr lang="en-US" sz="3200" b="1" u="sng" dirty="0">
              <a:latin typeface="Maiandra GD" panose="020E0502030308020204" pitchFamily="34" charset="77"/>
            </a:endParaRPr>
          </a:p>
        </p:txBody>
      </p:sp>
      <p:sp>
        <p:nvSpPr>
          <p:cNvPr id="3" name="Text Placeholder 2">
            <a:extLst>
              <a:ext uri="{FF2B5EF4-FFF2-40B4-BE49-F238E27FC236}">
                <a16:creationId xmlns:a16="http://schemas.microsoft.com/office/drawing/2014/main" id="{10D7D5F1-5206-A880-AEC1-20138B850C29}"/>
              </a:ext>
            </a:extLst>
          </p:cNvPr>
          <p:cNvSpPr>
            <a:spLocks noGrp="1"/>
          </p:cNvSpPr>
          <p:nvPr>
            <p:ph type="body" idx="1"/>
          </p:nvPr>
        </p:nvSpPr>
        <p:spPr>
          <a:xfrm>
            <a:off x="379751" y="784044"/>
            <a:ext cx="11452484" cy="4351338"/>
          </a:xfrm>
        </p:spPr>
        <p:txBody>
          <a:bodyPr>
            <a:noAutofit/>
          </a:bodyPr>
          <a:lstStyle/>
          <a:p>
            <a:r>
              <a:rPr lang="en-US" sz="2800" dirty="0">
                <a:latin typeface="Maiandra GD" panose="020E0502030308020204" pitchFamily="34" charset="77"/>
              </a:rPr>
              <a:t>Descriptive Statistics for Demographic Data</a:t>
            </a:r>
          </a:p>
          <a:p>
            <a:r>
              <a:rPr lang="en-US" sz="2800" dirty="0">
                <a:latin typeface="Maiandra GD" panose="020E0502030308020204" pitchFamily="34" charset="77"/>
              </a:rPr>
              <a:t>&gt;95% in Malawi</a:t>
            </a:r>
          </a:p>
          <a:p>
            <a:r>
              <a:rPr lang="en-US" sz="2800" dirty="0">
                <a:latin typeface="Maiandra GD" panose="020E0502030308020204" pitchFamily="34" charset="77"/>
              </a:rPr>
              <a:t>Creators:70+/-% male, 20-40% between 20-29</a:t>
            </a:r>
          </a:p>
          <a:p>
            <a:r>
              <a:rPr lang="en-US" sz="2800" dirty="0">
                <a:latin typeface="Maiandra GD" panose="020E0502030308020204" pitchFamily="34" charset="77"/>
              </a:rPr>
              <a:t>Users: 52% female, 52% secondary school level</a:t>
            </a:r>
          </a:p>
          <a:p>
            <a:r>
              <a:rPr lang="en-US" sz="2800" dirty="0">
                <a:latin typeface="Maiandra GD" panose="020E0502030308020204" pitchFamily="34" charset="77"/>
              </a:rPr>
              <a:t>Correlation Matrix relating all regressor variables and response variables.</a:t>
            </a:r>
          </a:p>
          <a:p>
            <a:r>
              <a:rPr lang="en-US" sz="2800" dirty="0">
                <a:latin typeface="Maiandra GD" panose="020E0502030308020204" pitchFamily="34" charset="77"/>
              </a:rPr>
              <a:t>Using Pearson correlation for scale variables, and chi-square for </a:t>
            </a:r>
            <a:r>
              <a:rPr lang="en-US" sz="2800" dirty="0" err="1">
                <a:latin typeface="Maiandra GD" panose="020E0502030308020204" pitchFamily="34" charset="77"/>
              </a:rPr>
              <a:t>likert</a:t>
            </a:r>
            <a:r>
              <a:rPr lang="en-US" sz="2800" dirty="0">
                <a:latin typeface="Maiandra GD" panose="020E0502030308020204" pitchFamily="34" charset="77"/>
              </a:rPr>
              <a:t>-ordinal scale responses</a:t>
            </a:r>
          </a:p>
          <a:p>
            <a:r>
              <a:rPr lang="en-US" sz="2800" dirty="0">
                <a:latin typeface="Maiandra GD" panose="020E0502030308020204" pitchFamily="34" charset="77"/>
              </a:rPr>
              <a:t>The test level of significance was r&gt;50, and p&lt;0.05</a:t>
            </a:r>
          </a:p>
          <a:p>
            <a:r>
              <a:rPr lang="en-US" sz="2800" dirty="0">
                <a:latin typeface="Maiandra GD" panose="020E0502030308020204" pitchFamily="34" charset="77"/>
              </a:rPr>
              <a:t>Fitted the data for significant regressors into the binary logistic regression of the response on the regressors</a:t>
            </a:r>
          </a:p>
          <a:p>
            <a:r>
              <a:rPr lang="en-US" sz="2800" dirty="0">
                <a:latin typeface="Maiandra GD" panose="020E0502030308020204" pitchFamily="34" charset="77"/>
              </a:rPr>
              <a:t>Computed the odd-ratios for the significant predictors</a:t>
            </a:r>
          </a:p>
        </p:txBody>
      </p:sp>
      <p:sp>
        <p:nvSpPr>
          <p:cNvPr id="4" name="Slide Number Placeholder 3">
            <a:extLst>
              <a:ext uri="{FF2B5EF4-FFF2-40B4-BE49-F238E27FC236}">
                <a16:creationId xmlns:a16="http://schemas.microsoft.com/office/drawing/2014/main" id="{D1A51582-65A0-232F-D0EA-0595425B60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14</a:t>
            </a:fld>
            <a:endParaRPr lang="en-ZA"/>
          </a:p>
        </p:txBody>
      </p:sp>
    </p:spTree>
    <p:extLst>
      <p:ext uri="{BB962C8B-B14F-4D97-AF65-F5344CB8AC3E}">
        <p14:creationId xmlns:p14="http://schemas.microsoft.com/office/powerpoint/2010/main" val="666637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p:nvPr/>
        </p:nvSpPr>
        <p:spPr>
          <a:xfrm>
            <a:off x="822960" y="1302955"/>
            <a:ext cx="6095664" cy="4832052"/>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191B0E"/>
              </a:buClr>
              <a:buSzPts val="1800"/>
              <a:buFont typeface="Arial" panose="020B0604020202020204"/>
              <a:buChar char="•"/>
            </a:pPr>
            <a:r>
              <a:rPr lang="en-ZA" sz="2800" b="0" i="0" u="none" strike="noStrike" dirty="0">
                <a:solidFill>
                  <a:schemeClr val="tx1"/>
                </a:solidFill>
                <a:latin typeface="Maiandra GD" panose="020E0502030308020204" pitchFamily="34" charset="77"/>
                <a:ea typeface="Overlock" panose="02000506030000020004"/>
                <a:cs typeface="Overlock" panose="02000506030000020004"/>
                <a:sym typeface="Overlock" panose="02000506030000020004"/>
              </a:rPr>
              <a:t>The study was reviewed and approved by MUSTREC (MUSTREC Ref. No. P.04/2023/044)</a:t>
            </a:r>
            <a:endParaRPr lang="en-ZA" sz="2800" b="0" i="0" dirty="0">
              <a:solidFill>
                <a:schemeClr val="tx1"/>
              </a:solidFill>
              <a:latin typeface="Maiandra GD" panose="020E0502030308020204" pitchFamily="34" charset="77"/>
              <a:ea typeface="Overlock" panose="02000506030000020004"/>
              <a:cs typeface="Overlock" panose="02000506030000020004"/>
              <a:sym typeface="Overlock" panose="02000506030000020004"/>
            </a:endParaRPr>
          </a:p>
          <a:p>
            <a:pPr indent="-114300">
              <a:buClr>
                <a:srgbClr val="191B0E"/>
              </a:buClr>
              <a:buSzPts val="1800"/>
              <a:buFont typeface="Arial" panose="020B0604020202020204"/>
              <a:buChar char="•"/>
            </a:pPr>
            <a:r>
              <a:rPr lang="en-US" sz="2800" dirty="0">
                <a:solidFill>
                  <a:schemeClr val="tx1"/>
                </a:solidFill>
                <a:effectLst/>
                <a:latin typeface="Maiandra GD" panose="020E0502030308020204" pitchFamily="34" charset="77"/>
                <a:ea typeface="Times New Roman" panose="02020603050405020304" pitchFamily="18" charset="0"/>
              </a:rPr>
              <a:t>There was a requirement of informed consent</a:t>
            </a:r>
            <a:endParaRPr lang="en-US" sz="2800" dirty="0">
              <a:solidFill>
                <a:schemeClr val="tx1"/>
              </a:solidFill>
              <a:latin typeface="Maiandra GD" panose="020E0502030308020204" pitchFamily="34" charset="77"/>
              <a:ea typeface="Times New Roman" panose="02020603050405020304" pitchFamily="18" charset="0"/>
            </a:endParaRPr>
          </a:p>
          <a:p>
            <a:pPr indent="-114300">
              <a:buClr>
                <a:srgbClr val="191B0E"/>
              </a:buClr>
              <a:buSzPts val="1800"/>
              <a:buFont typeface="Arial" panose="020B0604020202020204"/>
              <a:buChar char="•"/>
            </a:pPr>
            <a:r>
              <a:rPr lang="en-US" sz="2800" dirty="0">
                <a:solidFill>
                  <a:schemeClr val="tx1"/>
                </a:solidFill>
                <a:effectLst/>
                <a:latin typeface="Maiandra GD" panose="020E0502030308020204" pitchFamily="34" charset="77"/>
                <a:ea typeface="Times New Roman" panose="02020603050405020304" pitchFamily="18" charset="0"/>
              </a:rPr>
              <a:t>Participants were assured of privacy and confidentiality</a:t>
            </a:r>
          </a:p>
          <a:p>
            <a:pPr indent="-114300">
              <a:buClr>
                <a:srgbClr val="191B0E"/>
              </a:buClr>
              <a:buSzPts val="1800"/>
              <a:buFont typeface="Arial" panose="020B0604020202020204"/>
              <a:buChar char="•"/>
            </a:pPr>
            <a:r>
              <a:rPr lang="en-US" sz="2800" dirty="0">
                <a:solidFill>
                  <a:schemeClr val="tx1"/>
                </a:solidFill>
                <a:effectLst/>
                <a:latin typeface="Maiandra GD" panose="020E0502030308020204" pitchFamily="34" charset="77"/>
                <a:ea typeface="Times New Roman" panose="02020603050405020304" pitchFamily="18" charset="0"/>
              </a:rPr>
              <a:t>Participation was entirely voluntary</a:t>
            </a:r>
          </a:p>
          <a:p>
            <a:pPr indent="-114300">
              <a:buClr>
                <a:srgbClr val="191B0E"/>
              </a:buClr>
              <a:buSzPts val="1800"/>
              <a:buFont typeface="Arial" panose="020B0604020202020204"/>
              <a:buChar char="•"/>
            </a:pPr>
            <a:r>
              <a:rPr lang="en-US" sz="2800" dirty="0">
                <a:solidFill>
                  <a:schemeClr val="tx1"/>
                </a:solidFill>
                <a:effectLst/>
                <a:latin typeface="Maiandra GD" panose="020E0502030308020204" pitchFamily="34" charset="77"/>
                <a:ea typeface="Times New Roman" panose="02020603050405020304" pitchFamily="18" charset="0"/>
              </a:rPr>
              <a:t>Respondents were not intimidated or coerced into participating in the research</a:t>
            </a:r>
          </a:p>
        </p:txBody>
      </p:sp>
      <p:sp>
        <p:nvSpPr>
          <p:cNvPr id="162" name="Google Shape;162;p9"/>
          <p:cNvSpPr/>
          <p:nvPr/>
        </p:nvSpPr>
        <p:spPr>
          <a:xfrm>
            <a:off x="822960" y="484688"/>
            <a:ext cx="89611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Methodology</a:t>
            </a:r>
            <a:r>
              <a:rPr lang="en-ZA" sz="3200" b="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a:t>
            </a:r>
            <a:r>
              <a:rPr lang="en-ZA" sz="3200" b="1" i="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Ethical Considerations</a:t>
            </a:r>
          </a:p>
        </p:txBody>
      </p:sp>
      <p:pic>
        <p:nvPicPr>
          <p:cNvPr id="163" name="Google Shape;163;p9"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64" name="Google Shape;1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15</a:t>
            </a:fld>
            <a:endParaRPr lang="en-ZA"/>
          </a:p>
        </p:txBody>
      </p:sp>
      <p:pic>
        <p:nvPicPr>
          <p:cNvPr id="3" name="Picture 2">
            <a:extLst>
              <a:ext uri="{FF2B5EF4-FFF2-40B4-BE49-F238E27FC236}">
                <a16:creationId xmlns:a16="http://schemas.microsoft.com/office/drawing/2014/main" id="{BA4C449B-F497-8CF8-B863-3C003EC8C6C1}"/>
              </a:ext>
            </a:extLst>
          </p:cNvPr>
          <p:cNvPicPr>
            <a:picLocks noChangeAspect="1"/>
          </p:cNvPicPr>
          <p:nvPr/>
        </p:nvPicPr>
        <p:blipFill rotWithShape="1">
          <a:blip r:embed="rId4"/>
          <a:srcRect l="28007" t="16973" r="27980" b="4637"/>
          <a:stretch/>
        </p:blipFill>
        <p:spPr>
          <a:xfrm>
            <a:off x="6883862" y="1302955"/>
            <a:ext cx="4078778" cy="4724440"/>
          </a:xfrm>
          <a:prstGeom prst="rect">
            <a:avLst/>
          </a:prstGeom>
        </p:spPr>
      </p:pic>
    </p:spTree>
    <p:extLst>
      <p:ext uri="{BB962C8B-B14F-4D97-AF65-F5344CB8AC3E}">
        <p14:creationId xmlns:p14="http://schemas.microsoft.com/office/powerpoint/2010/main" val="3340316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0"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71" name="Google Shape;1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16</a:t>
            </a:fld>
            <a:endParaRPr lang="en-ZA"/>
          </a:p>
        </p:txBody>
      </p:sp>
      <p:graphicFrame>
        <p:nvGraphicFramePr>
          <p:cNvPr id="172" name="Google Shape;172;p10"/>
          <p:cNvGraphicFramePr/>
          <p:nvPr>
            <p:extLst>
              <p:ext uri="{D42A27DB-BD31-4B8C-83A1-F6EECF244321}">
                <p14:modId xmlns:p14="http://schemas.microsoft.com/office/powerpoint/2010/main" val="2720785583"/>
              </p:ext>
            </p:extLst>
          </p:nvPr>
        </p:nvGraphicFramePr>
        <p:xfrm>
          <a:off x="834390" y="798261"/>
          <a:ext cx="10035540" cy="5737080"/>
        </p:xfrm>
        <a:graphic>
          <a:graphicData uri="http://schemas.openxmlformats.org/drawingml/2006/table">
            <a:tbl>
              <a:tblPr>
                <a:noFill/>
                <a:tableStyleId>{3338AC79-3A0C-4752-A1C7-7BBC38DB7F3B}</a:tableStyleId>
              </a:tblPr>
              <a:tblGrid>
                <a:gridCol w="2800350">
                  <a:extLst>
                    <a:ext uri="{9D8B030D-6E8A-4147-A177-3AD203B41FA5}">
                      <a16:colId xmlns:a16="http://schemas.microsoft.com/office/drawing/2014/main" val="20000"/>
                    </a:ext>
                  </a:extLst>
                </a:gridCol>
                <a:gridCol w="960120">
                  <a:extLst>
                    <a:ext uri="{9D8B030D-6E8A-4147-A177-3AD203B41FA5}">
                      <a16:colId xmlns:a16="http://schemas.microsoft.com/office/drawing/2014/main" val="1339606704"/>
                    </a:ext>
                  </a:extLst>
                </a:gridCol>
                <a:gridCol w="104013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5"/>
                    </a:ext>
                  </a:extLst>
                </a:gridCol>
                <a:gridCol w="1348740">
                  <a:extLst>
                    <a:ext uri="{9D8B030D-6E8A-4147-A177-3AD203B41FA5}">
                      <a16:colId xmlns:a16="http://schemas.microsoft.com/office/drawing/2014/main" val="20006"/>
                    </a:ext>
                  </a:extLst>
                </a:gridCol>
                <a:gridCol w="1074420">
                  <a:extLst>
                    <a:ext uri="{9D8B030D-6E8A-4147-A177-3AD203B41FA5}">
                      <a16:colId xmlns:a16="http://schemas.microsoft.com/office/drawing/2014/main" val="20008"/>
                    </a:ext>
                  </a:extLst>
                </a:gridCol>
                <a:gridCol w="811530">
                  <a:extLst>
                    <a:ext uri="{9D8B030D-6E8A-4147-A177-3AD203B41FA5}">
                      <a16:colId xmlns:a16="http://schemas.microsoft.com/office/drawing/2014/main" val="20010"/>
                    </a:ext>
                  </a:extLst>
                </a:gridCol>
              </a:tblGrid>
              <a:tr h="246638">
                <a:tc>
                  <a:txBody>
                    <a:bodyPr/>
                    <a:lstStyle/>
                    <a:p>
                      <a:pPr marL="0" marR="0" lvl="0" indent="0" algn="l" rtl="0">
                        <a:spcBef>
                          <a:spcPts val="0"/>
                        </a:spcBef>
                        <a:spcAft>
                          <a:spcPts val="0"/>
                        </a:spcAft>
                        <a:buNone/>
                      </a:pPr>
                      <a:r>
                        <a:rPr lang="en-ZA" sz="1800" b="1" i="0" u="none" strike="noStrike" cap="none" dirty="0">
                          <a:solidFill>
                            <a:srgbClr val="000000"/>
                          </a:solidFill>
                          <a:latin typeface="Maiandra GD" panose="020E0502030308020204" pitchFamily="34" charset="77"/>
                          <a:ea typeface="Libre Franklin"/>
                          <a:cs typeface="Libre Franklin"/>
                          <a:sym typeface="Libre Franklin"/>
                        </a:rPr>
                        <a:t>IMS Creation</a:t>
                      </a:r>
                      <a:endParaRPr sz="1800" b="1"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800" b="1" i="0" u="none" strike="noStrike" cap="none" dirty="0">
                          <a:solidFill>
                            <a:srgbClr val="000000"/>
                          </a:solidFill>
                          <a:latin typeface="Maiandra GD" panose="020E0502030308020204" pitchFamily="34" charset="77"/>
                          <a:ea typeface="Libre Franklin"/>
                          <a:cs typeface="Libre Franklin"/>
                          <a:sym typeface="Libre Franklin"/>
                        </a:rPr>
                        <a:t> Coef.​</a:t>
                      </a:r>
                      <a:endParaRPr sz="1800" b="1"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800" b="1" i="0" u="none" strike="noStrike" cap="none" dirty="0">
                          <a:solidFill>
                            <a:srgbClr val="000000"/>
                          </a:solidFill>
                          <a:latin typeface="Maiandra GD" panose="020E0502030308020204" pitchFamily="34" charset="77"/>
                          <a:ea typeface="Libre Franklin"/>
                          <a:cs typeface="Libre Franklin"/>
                          <a:sym typeface="Libre Franklin"/>
                        </a:rPr>
                        <a:t> </a:t>
                      </a:r>
                      <a:r>
                        <a:rPr lang="en-ZA" sz="1800" b="1" i="0" u="none" strike="noStrike" cap="none" dirty="0" err="1">
                          <a:solidFill>
                            <a:srgbClr val="000000"/>
                          </a:solidFill>
                          <a:latin typeface="Maiandra GD" panose="020E0502030308020204" pitchFamily="34" charset="77"/>
                          <a:ea typeface="Libre Franklin"/>
                          <a:cs typeface="Libre Franklin"/>
                          <a:sym typeface="Libre Franklin"/>
                        </a:rPr>
                        <a:t>St.Err</a:t>
                      </a:r>
                      <a:r>
                        <a:rPr lang="en-ZA" sz="1800" b="1" i="0" u="none" strike="noStrike" cap="none" dirty="0">
                          <a:solidFill>
                            <a:srgbClr val="000000"/>
                          </a:solidFill>
                          <a:latin typeface="Maiandra GD" panose="020E0502030308020204" pitchFamily="34" charset="77"/>
                          <a:ea typeface="Libre Franklin"/>
                          <a:cs typeface="Libre Franklin"/>
                          <a:sym typeface="Libre Franklin"/>
                        </a:rPr>
                        <a:t>.​</a:t>
                      </a:r>
                      <a:endParaRPr sz="1800" b="1"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lgn="ctr">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800" b="1" i="0" u="none" strike="noStrike" cap="none" dirty="0">
                          <a:solidFill>
                            <a:srgbClr val="000000"/>
                          </a:solidFill>
                          <a:latin typeface="Maiandra GD" panose="020E0502030308020204" pitchFamily="34" charset="77"/>
                          <a:ea typeface="Libre Franklin"/>
                          <a:cs typeface="Libre Franklin"/>
                          <a:sym typeface="Libre Franklin"/>
                        </a:rPr>
                        <a:t> t-value​</a:t>
                      </a:r>
                      <a:endParaRPr sz="1800" b="1"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800" b="1" i="0" u="none" strike="noStrike" cap="none" dirty="0">
                          <a:solidFill>
                            <a:srgbClr val="000000"/>
                          </a:solidFill>
                          <a:latin typeface="Maiandra GD" panose="020E0502030308020204" pitchFamily="34" charset="77"/>
                          <a:ea typeface="Libre Franklin"/>
                          <a:cs typeface="Libre Franklin"/>
                          <a:sym typeface="Libre Franklin"/>
                        </a:rPr>
                        <a:t> p-value​</a:t>
                      </a:r>
                      <a:endParaRPr sz="1800" b="1"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lgn="ctr">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800" b="1" i="0" u="none" strike="noStrike" cap="none" dirty="0">
                          <a:solidFill>
                            <a:srgbClr val="000000"/>
                          </a:solidFill>
                          <a:latin typeface="Maiandra GD" panose="020E0502030308020204" pitchFamily="34" charset="77"/>
                          <a:ea typeface="Libre Franklin"/>
                          <a:cs typeface="Libre Franklin"/>
                          <a:sym typeface="Libre Franklin"/>
                        </a:rPr>
                        <a:t> [95% Conf​</a:t>
                      </a:r>
                      <a:endParaRPr sz="1800" b="1"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800" b="1" i="0" u="none" strike="noStrike" cap="none" dirty="0">
                          <a:solidFill>
                            <a:srgbClr val="000000"/>
                          </a:solidFill>
                          <a:latin typeface="Maiandra GD" panose="020E0502030308020204" pitchFamily="34" charset="77"/>
                          <a:ea typeface="Libre Franklin"/>
                          <a:cs typeface="Libre Franklin"/>
                          <a:sym typeface="Libre Franklin"/>
                        </a:rPr>
                        <a:t> Interval]​</a:t>
                      </a:r>
                      <a:endParaRPr sz="1800" b="1"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lgn="ctr">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800" b="1" i="0" u="none" strike="noStrike" cap="none" dirty="0">
                          <a:solidFill>
                            <a:srgbClr val="000000"/>
                          </a:solidFill>
                          <a:latin typeface="Maiandra GD" panose="020E0502030308020204" pitchFamily="34" charset="77"/>
                          <a:ea typeface="Libre Franklin"/>
                          <a:cs typeface="Libre Franklin"/>
                          <a:sym typeface="Libre Franklin"/>
                        </a:rPr>
                        <a:t> Sig​</a:t>
                      </a:r>
                      <a:endParaRPr sz="1800" b="1"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lgn="ctr">
                      <a:solidFill>
                        <a:srgbClr val="8C8D86"/>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0"/>
                  </a:ext>
                </a:extLst>
              </a:tr>
              <a:tr h="168795">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Perceived Benefits2​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.307​</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.206​</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lgn="ctr">
                      <a:solidFill>
                        <a:srgbClr val="8C8D86"/>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-1.76​</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0.079​</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lgn="ctr">
                      <a:solidFill>
                        <a:srgbClr val="8C8D86"/>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.082​</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1.145​</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lgn="ctr">
                      <a:solidFill>
                        <a:srgbClr val="8C8D86"/>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 ​</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lgn="ctr">
                      <a:solidFill>
                        <a:srgbClr val="8C8D86"/>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1"/>
                  </a:ext>
                </a:extLst>
              </a:tr>
              <a:tr h="168795">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Perceived Benefits3​</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.278​</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.175​</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-2.04​</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0.042​</a:t>
                      </a:r>
                      <a:endParaRPr sz="1700" b="0" i="0" u="none" strike="noStrike" cap="none" dirty="0">
                        <a:solidFill>
                          <a:srgbClr val="000000"/>
                        </a:solidFill>
                        <a:highlight>
                          <a:srgbClr val="FF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.081​</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.954​</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2"/>
                  </a:ext>
                </a:extLst>
              </a:tr>
              <a:tr h="168795">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Perceived Benefits4​</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.192​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-1.88​</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0.060​</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.085​</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1.053​</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 ​</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3"/>
                  </a:ext>
                </a:extLst>
              </a:tr>
              <a:tr h="24663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Perceived Benefits5​</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.172​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.111​</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-2.72​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0.006</a:t>
                      </a: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a:t>
                      </a:r>
                      <a:endParaRPr sz="1700" b="0" i="0" u="none" strike="noStrike" cap="none" dirty="0">
                        <a:solidFill>
                          <a:srgbClr val="000000"/>
                        </a:solidFill>
                        <a:highlight>
                          <a:srgbClr val="FF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.048​</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.611​</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4"/>
                  </a:ext>
                </a:extLst>
              </a:tr>
              <a:tr h="168795">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Cost3​</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2.313​</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.829​</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2.34​</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0.019​</a:t>
                      </a:r>
                      <a:endParaRPr sz="1700" b="0" i="0" u="none" strike="noStrike" cap="none" dirty="0">
                        <a:solidFill>
                          <a:srgbClr val="000000"/>
                        </a:solidFill>
                        <a:highlight>
                          <a:srgbClr val="FF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1.145​</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4.67​</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5"/>
                  </a:ext>
                </a:extLst>
              </a:tr>
              <a:tr h="24663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Cost4​</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3.714​</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1.425​</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3.42​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0.001​</a:t>
                      </a:r>
                      <a:endParaRPr sz="1700" b="0" i="0" u="none" strike="noStrike" cap="none" dirty="0">
                        <a:solidFill>
                          <a:srgbClr val="000000"/>
                        </a:solidFill>
                        <a:highlight>
                          <a:srgbClr val="00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1.751​</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7.878​</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6"/>
                  </a:ext>
                </a:extLst>
              </a:tr>
              <a:tr h="24663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Cost5​</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3.337​</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1.297​</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3.10​</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0.002</a:t>
                      </a: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a:t>
                      </a:r>
                      <a:endParaRPr sz="1700" b="0" i="0" u="none" strike="noStrike" cap="none" dirty="0">
                        <a:solidFill>
                          <a:srgbClr val="000000"/>
                        </a:solidFill>
                        <a:highlight>
                          <a:srgbClr val="FF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1.558​</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7.148​</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7"/>
                  </a:ext>
                </a:extLst>
              </a:tr>
              <a:tr h="168795">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Tech Readiness2​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1.558​</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.582​</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1.19​</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0.235​</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.749​</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3.239​</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 ​</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8"/>
                  </a:ext>
                </a:extLst>
              </a:tr>
              <a:tr h="24663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Firm Size5​</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2.321​</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.66​</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2.96​</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0.003</a:t>
                      </a: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a:t>
                      </a:r>
                      <a:endParaRPr sz="1700" b="0" i="0" u="none" strike="noStrike" cap="none" dirty="0">
                        <a:solidFill>
                          <a:srgbClr val="000000"/>
                        </a:solidFill>
                        <a:highlight>
                          <a:srgbClr val="FF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1.329​</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4.052​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9"/>
                  </a:ext>
                </a:extLst>
              </a:tr>
              <a:tr h="168795">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Competitor Pressure3​</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1.377​</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.384​</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1.15​</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0.252​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.797​</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2.378​</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 ​</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0"/>
                  </a:ext>
                </a:extLst>
              </a:tr>
              <a:tr h="246638">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Competitor Pressure5​</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2.759​</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.803​</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3.49​</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0.001​</a:t>
                      </a:r>
                      <a:endParaRPr sz="1700" b="0" i="0" u="none" strike="noStrike" cap="none" dirty="0">
                        <a:solidFill>
                          <a:srgbClr val="000000"/>
                        </a:solidFill>
                        <a:highlight>
                          <a:srgbClr val="00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1.559​</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4.88​</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1"/>
                  </a:ext>
                </a:extLst>
              </a:tr>
              <a:tr h="24663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External Support2​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2.517​</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.82​</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2.83​</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0.005</a:t>
                      </a: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a:t>
                      </a:r>
                      <a:endParaRPr sz="1700" b="0" i="0" u="none" strike="noStrike" cap="none" dirty="0">
                        <a:solidFill>
                          <a:srgbClr val="000000"/>
                        </a:solidFill>
                        <a:highlight>
                          <a:srgbClr val="FF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1.329​</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4.767​</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2"/>
                  </a:ext>
                </a:extLst>
              </a:tr>
              <a:tr h="168795">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Innovativeness2​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1.526​</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.628​</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1.03​</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0.304​</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.682​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3.418​</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 ​</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3"/>
                  </a:ext>
                </a:extLst>
              </a:tr>
              <a:tr h="168795">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Innovativeness3​</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1.229​</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.392​</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0.65​</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0.518​</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.658​</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2.296​</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 ​</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4"/>
                  </a:ext>
                </a:extLst>
              </a:tr>
              <a:tr h="168795">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Innovativeness5​</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1.777​</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.52​</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1.97​</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0.049​</a:t>
                      </a:r>
                      <a:endParaRPr sz="1700" b="0" i="0" u="none" strike="noStrike" cap="none" dirty="0">
                        <a:solidFill>
                          <a:srgbClr val="000000"/>
                        </a:solidFill>
                        <a:highlight>
                          <a:srgbClr val="FF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1.002​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3.152​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5"/>
                  </a:ext>
                </a:extLst>
              </a:tr>
              <a:tr h="168795">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IT Ability3​</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1.826​</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.531​</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2.07​</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0.039​</a:t>
                      </a:r>
                      <a:endParaRPr sz="1700" b="0" i="0" u="none" strike="noStrike" cap="none" dirty="0">
                        <a:solidFill>
                          <a:srgbClr val="000000"/>
                        </a:solidFill>
                        <a:highlight>
                          <a:srgbClr val="FF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1.032​</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3.229​</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6"/>
                  </a:ext>
                </a:extLst>
              </a:tr>
              <a:tr h="246638">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Constant​</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.186​</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.111​</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-2.81​</a:t>
                      </a:r>
                      <a:endParaRPr sz="1700" b="0" i="0" u="none" strike="noStrike" cap="none">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0.005</a:t>
                      </a: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a:t>
                      </a:r>
                      <a:endParaRPr sz="1700" b="0" i="0" u="none" strike="noStrike" cap="none" dirty="0">
                        <a:solidFill>
                          <a:srgbClr val="000000"/>
                        </a:solidFill>
                        <a:highlight>
                          <a:srgbClr val="FFFF00"/>
                        </a:highlight>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.058​</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.601​</a:t>
                      </a:r>
                      <a:endParaRPr sz="1700" b="0" i="0" u="none" strike="noStrike" cap="none">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58800" marR="58800" marT="29400" marB="294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7"/>
                  </a:ext>
                </a:extLst>
              </a:tr>
            </a:tbl>
          </a:graphicData>
        </a:graphic>
      </p:graphicFrame>
      <p:sp>
        <p:nvSpPr>
          <p:cNvPr id="173" name="Google Shape;173;p10"/>
          <p:cNvSpPr/>
          <p:nvPr/>
        </p:nvSpPr>
        <p:spPr>
          <a:xfrm>
            <a:off x="4425950" y="177641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panose="00000500000000020000"/>
              <a:buNone/>
            </a:pPr>
            <a:r>
              <a:rPr lang="en-ZA" sz="1800" b="0" i="0" u="none" strike="noStrike" cap="none">
                <a:solidFill>
                  <a:srgbClr val="000000"/>
                </a:solidFill>
                <a:latin typeface="Times" panose="00000500000000020000"/>
                <a:ea typeface="Times" panose="00000500000000020000"/>
                <a:cs typeface="Times" panose="00000500000000020000"/>
                <a:sym typeface="Times" panose="00000500000000020000"/>
              </a:rPr>
              <a:t> </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8" name="Google Shape;178;p10"/>
          <p:cNvSpPr txBox="1"/>
          <p:nvPr/>
        </p:nvSpPr>
        <p:spPr>
          <a:xfrm>
            <a:off x="741680" y="137250"/>
            <a:ext cx="6240236" cy="66101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verlock" panose="02000506030000020004"/>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Results</a:t>
            </a:r>
            <a:r>
              <a:rPr lang="en-ZA" sz="3200" b="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a:t>
            </a:r>
            <a:r>
              <a:rPr lang="en-ZA" sz="3200" b="1" i="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Creation of IMS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1"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84" name="Google Shape;18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17</a:t>
            </a:fld>
            <a:endParaRPr lang="en-ZA"/>
          </a:p>
        </p:txBody>
      </p:sp>
      <p:sp>
        <p:nvSpPr>
          <p:cNvPr id="185" name="Google Shape;185;p11"/>
          <p:cNvSpPr/>
          <p:nvPr/>
        </p:nvSpPr>
        <p:spPr>
          <a:xfrm>
            <a:off x="4425950" y="177641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panose="00000500000000020000"/>
              <a:buNone/>
            </a:pPr>
            <a:r>
              <a:rPr lang="en-ZA" sz="1800" b="0" i="0" u="none" strike="noStrike" cap="none">
                <a:solidFill>
                  <a:srgbClr val="000000"/>
                </a:solidFill>
                <a:latin typeface="Times" panose="00000500000000020000"/>
                <a:ea typeface="Times" panose="00000500000000020000"/>
                <a:cs typeface="Times" panose="00000500000000020000"/>
                <a:sym typeface="Times" panose="00000500000000020000"/>
              </a:rPr>
              <a:t> </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186" name="Google Shape;186;p11"/>
          <p:cNvGraphicFramePr/>
          <p:nvPr>
            <p:extLst>
              <p:ext uri="{D42A27DB-BD31-4B8C-83A1-F6EECF244321}">
                <p14:modId xmlns:p14="http://schemas.microsoft.com/office/powerpoint/2010/main" val="1946327116"/>
              </p:ext>
            </p:extLst>
          </p:nvPr>
        </p:nvGraphicFramePr>
        <p:xfrm>
          <a:off x="637315" y="1165174"/>
          <a:ext cx="10144416" cy="4871512"/>
        </p:xfrm>
        <a:graphic>
          <a:graphicData uri="http://schemas.openxmlformats.org/drawingml/2006/table">
            <a:tbl>
              <a:tblPr>
                <a:noFill/>
                <a:tableStyleId>{3338AC79-3A0C-4752-A1C7-7BBC38DB7F3B}</a:tableStyleId>
              </a:tblPr>
              <a:tblGrid>
                <a:gridCol w="2856512">
                  <a:extLst>
                    <a:ext uri="{9D8B030D-6E8A-4147-A177-3AD203B41FA5}">
                      <a16:colId xmlns:a16="http://schemas.microsoft.com/office/drawing/2014/main" val="20000"/>
                    </a:ext>
                  </a:extLst>
                </a:gridCol>
                <a:gridCol w="955343">
                  <a:extLst>
                    <a:ext uri="{9D8B030D-6E8A-4147-A177-3AD203B41FA5}">
                      <a16:colId xmlns:a16="http://schemas.microsoft.com/office/drawing/2014/main" val="20002"/>
                    </a:ext>
                  </a:extLst>
                </a:gridCol>
                <a:gridCol w="1105469">
                  <a:extLst>
                    <a:ext uri="{9D8B030D-6E8A-4147-A177-3AD203B41FA5}">
                      <a16:colId xmlns:a16="http://schemas.microsoft.com/office/drawing/2014/main" val="20003"/>
                    </a:ext>
                  </a:extLst>
                </a:gridCol>
                <a:gridCol w="900752">
                  <a:extLst>
                    <a:ext uri="{9D8B030D-6E8A-4147-A177-3AD203B41FA5}">
                      <a16:colId xmlns:a16="http://schemas.microsoft.com/office/drawing/2014/main" val="20004"/>
                    </a:ext>
                  </a:extLst>
                </a:gridCol>
                <a:gridCol w="968991">
                  <a:extLst>
                    <a:ext uri="{9D8B030D-6E8A-4147-A177-3AD203B41FA5}">
                      <a16:colId xmlns:a16="http://schemas.microsoft.com/office/drawing/2014/main" val="20005"/>
                    </a:ext>
                  </a:extLst>
                </a:gridCol>
                <a:gridCol w="1528549">
                  <a:extLst>
                    <a:ext uri="{9D8B030D-6E8A-4147-A177-3AD203B41FA5}">
                      <a16:colId xmlns:a16="http://schemas.microsoft.com/office/drawing/2014/main" val="20006"/>
                    </a:ext>
                  </a:extLst>
                </a:gridCol>
                <a:gridCol w="1091821">
                  <a:extLst>
                    <a:ext uri="{9D8B030D-6E8A-4147-A177-3AD203B41FA5}">
                      <a16:colId xmlns:a16="http://schemas.microsoft.com/office/drawing/2014/main" val="20008"/>
                    </a:ext>
                  </a:extLst>
                </a:gridCol>
                <a:gridCol w="736979">
                  <a:extLst>
                    <a:ext uri="{9D8B030D-6E8A-4147-A177-3AD203B41FA5}">
                      <a16:colId xmlns:a16="http://schemas.microsoft.com/office/drawing/2014/main" val="20010"/>
                    </a:ext>
                  </a:extLst>
                </a:gridCol>
              </a:tblGrid>
              <a:tr h="425772">
                <a:tc>
                  <a:txBody>
                    <a:bodyPr/>
                    <a:lstStyle/>
                    <a:p>
                      <a:pPr marL="0" marR="0" lvl="0" indent="0" algn="l" rtl="0">
                        <a:spcBef>
                          <a:spcPts val="0"/>
                        </a:spcBef>
                        <a:spcAft>
                          <a:spcPts val="0"/>
                        </a:spcAft>
                        <a:buNone/>
                      </a:pPr>
                      <a:r>
                        <a:rPr lang="en-ZA" sz="1700" b="1" i="0" u="none" strike="noStrike" cap="none" dirty="0">
                          <a:solidFill>
                            <a:srgbClr val="000000"/>
                          </a:solidFill>
                          <a:latin typeface="Maiandra GD" panose="020E0502030308020204" pitchFamily="34" charset="77"/>
                          <a:ea typeface="Libre Franklin"/>
                          <a:cs typeface="Libre Franklin"/>
                          <a:sym typeface="Libre Franklin"/>
                        </a:rPr>
                        <a:t>IMS Adoption​</a:t>
                      </a:r>
                      <a:endParaRPr sz="1700" b="1"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1" i="0" u="none" strike="noStrike" cap="none" dirty="0">
                          <a:solidFill>
                            <a:srgbClr val="000000"/>
                          </a:solidFill>
                          <a:latin typeface="Maiandra GD" panose="020E0502030308020204" pitchFamily="34" charset="77"/>
                          <a:ea typeface="Libre Franklin"/>
                          <a:cs typeface="Libre Franklin"/>
                          <a:sym typeface="Libre Franklin"/>
                        </a:rPr>
                        <a:t> Coef.​</a:t>
                      </a:r>
                      <a:endParaRPr sz="1700" b="1"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lgn="ctr">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1" i="0" u="none" strike="noStrike" cap="none" dirty="0">
                          <a:solidFill>
                            <a:srgbClr val="000000"/>
                          </a:solidFill>
                          <a:latin typeface="Maiandra GD" panose="020E0502030308020204" pitchFamily="34" charset="77"/>
                          <a:ea typeface="Libre Franklin"/>
                          <a:cs typeface="Libre Franklin"/>
                          <a:sym typeface="Libre Franklin"/>
                        </a:rPr>
                        <a:t> </a:t>
                      </a:r>
                      <a:r>
                        <a:rPr lang="en-ZA" sz="1700" b="1" i="0" u="none" strike="noStrike" cap="none" dirty="0" err="1">
                          <a:solidFill>
                            <a:srgbClr val="000000"/>
                          </a:solidFill>
                          <a:latin typeface="Maiandra GD" panose="020E0502030308020204" pitchFamily="34" charset="77"/>
                          <a:ea typeface="Libre Franklin"/>
                          <a:cs typeface="Libre Franklin"/>
                          <a:sym typeface="Libre Franklin"/>
                        </a:rPr>
                        <a:t>St.Err</a:t>
                      </a:r>
                      <a:r>
                        <a:rPr lang="en-ZA" sz="1700" b="1" i="0" u="none" strike="noStrike" cap="none" dirty="0">
                          <a:solidFill>
                            <a:srgbClr val="000000"/>
                          </a:solidFill>
                          <a:latin typeface="Maiandra GD" panose="020E0502030308020204" pitchFamily="34" charset="77"/>
                          <a:ea typeface="Libre Franklin"/>
                          <a:cs typeface="Libre Franklin"/>
                          <a:sym typeface="Libre Franklin"/>
                        </a:rPr>
                        <a:t>.​</a:t>
                      </a:r>
                      <a:endParaRPr sz="1700" b="1"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1" i="0" u="none" strike="noStrike" cap="none" dirty="0">
                          <a:solidFill>
                            <a:srgbClr val="000000"/>
                          </a:solidFill>
                          <a:latin typeface="Maiandra GD" panose="020E0502030308020204" pitchFamily="34" charset="77"/>
                          <a:ea typeface="Libre Franklin"/>
                          <a:cs typeface="Libre Franklin"/>
                          <a:sym typeface="Libre Franklin"/>
                        </a:rPr>
                        <a:t> t-value​</a:t>
                      </a:r>
                      <a:endParaRPr sz="1700" b="1"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1" i="0" u="none" strike="noStrike" cap="none">
                          <a:solidFill>
                            <a:srgbClr val="000000"/>
                          </a:solidFill>
                          <a:latin typeface="Maiandra GD" panose="020E0502030308020204" pitchFamily="34" charset="77"/>
                          <a:ea typeface="Libre Franklin"/>
                          <a:cs typeface="Libre Franklin"/>
                          <a:sym typeface="Libre Franklin"/>
                        </a:rPr>
                        <a:t> p-value​</a:t>
                      </a:r>
                      <a:endParaRPr sz="1700" b="1"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1" i="0" u="none" strike="noStrike" cap="none">
                          <a:solidFill>
                            <a:srgbClr val="000000"/>
                          </a:solidFill>
                          <a:latin typeface="Maiandra GD" panose="020E0502030308020204" pitchFamily="34" charset="77"/>
                          <a:ea typeface="Libre Franklin"/>
                          <a:cs typeface="Libre Franklin"/>
                          <a:sym typeface="Libre Franklin"/>
                        </a:rPr>
                        <a:t> [95% Conf​</a:t>
                      </a:r>
                      <a:endParaRPr sz="1700" b="1"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1" i="0" u="none" strike="noStrike" cap="none">
                          <a:solidFill>
                            <a:srgbClr val="000000"/>
                          </a:solidFill>
                          <a:latin typeface="Maiandra GD" panose="020E0502030308020204" pitchFamily="34" charset="77"/>
                          <a:ea typeface="Libre Franklin"/>
                          <a:cs typeface="Libre Franklin"/>
                          <a:sym typeface="Libre Franklin"/>
                        </a:rPr>
                        <a:t> Interval]​</a:t>
                      </a:r>
                      <a:endParaRPr sz="1700" b="1"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lgn="ctr">
                      <a:solidFill>
                        <a:srgbClr val="8C8D86"/>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1" i="0" u="none" strike="noStrike" cap="none">
                          <a:solidFill>
                            <a:srgbClr val="000000"/>
                          </a:solidFill>
                          <a:latin typeface="Maiandra GD" panose="020E0502030308020204" pitchFamily="34" charset="77"/>
                          <a:ea typeface="Libre Franklin"/>
                          <a:cs typeface="Libre Franklin"/>
                          <a:sym typeface="Libre Franklin"/>
                        </a:rPr>
                        <a:t> Sig​</a:t>
                      </a:r>
                      <a:endParaRPr sz="1700" b="1"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600" cap="flat" cmpd="sng" algn="ctr">
                      <a:solidFill>
                        <a:srgbClr val="8C8D86"/>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0"/>
                  </a:ext>
                </a:extLst>
              </a:tr>
              <a:tr h="26689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Perceived Benefits4​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2.565​</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lgn="ctr">
                      <a:solidFill>
                        <a:srgbClr val="8C8D86"/>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.969​</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2.49​</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0.013​</a:t>
                      </a:r>
                      <a:endParaRPr sz="1700" b="0" i="0" u="none" strike="noStrike" cap="none" dirty="0">
                        <a:solidFill>
                          <a:srgbClr val="000000"/>
                        </a:solidFill>
                        <a:highlight>
                          <a:srgbClr val="FFFF00"/>
                        </a:highlight>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1.223​</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solidFill>
                        <a:srgbClr val="8C8D86"/>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5.378​</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lgn="ctr">
                      <a:solidFill>
                        <a:srgbClr val="8C8D86"/>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600" cap="flat" cmpd="sng" algn="ctr">
                      <a:solidFill>
                        <a:srgbClr val="8C8D86"/>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1"/>
                  </a:ext>
                </a:extLst>
              </a:tr>
              <a:tr h="26689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Perceived Benefits5​</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3.297​</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1.309​</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3.01​</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0.003</a:t>
                      </a: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1.514​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7.177​</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2"/>
                  </a:ext>
                </a:extLst>
              </a:tr>
              <a:tr h="26689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Cost3​</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.344​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.152​</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-2.41​</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0.016​</a:t>
                      </a:r>
                      <a:endParaRPr sz="1700" b="0" i="0" u="none" strike="noStrike" cap="none" dirty="0">
                        <a:solidFill>
                          <a:srgbClr val="000000"/>
                        </a:solidFill>
                        <a:highlight>
                          <a:srgbClr val="FFFF00"/>
                        </a:highlight>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.144​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.818​</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3"/>
                  </a:ext>
                </a:extLst>
              </a:tr>
              <a:tr h="26689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Cost4​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.286​</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-2.57​</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0.01​0</a:t>
                      </a:r>
                      <a:endParaRPr sz="1700" b="0" i="0" u="none" strike="noStrike" cap="none" dirty="0">
                        <a:solidFill>
                          <a:srgbClr val="000000"/>
                        </a:solidFill>
                        <a:highlight>
                          <a:srgbClr val="FFFF00"/>
                        </a:highlight>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.11​</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.744​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4"/>
                  </a:ext>
                </a:extLst>
              </a:tr>
              <a:tr h="266898">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Cost5​</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.356​</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.181​</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-2.03​</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0.042</a:t>
                      </a: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.131​</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.965​</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5"/>
                  </a:ext>
                </a:extLst>
              </a:tr>
              <a:tr h="266898">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Customer Pressure4​</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2.465​</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1.022​</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2.18​</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0.030​</a:t>
                      </a:r>
                      <a:endParaRPr sz="1700" b="0" i="0" u="none" strike="noStrike" cap="none" dirty="0">
                        <a:solidFill>
                          <a:srgbClr val="000000"/>
                        </a:solidFill>
                        <a:highlight>
                          <a:srgbClr val="FFFF00"/>
                        </a:highlight>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1.094​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5.557​</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6"/>
                  </a:ext>
                </a:extLst>
              </a:tr>
              <a:tr h="266898">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External Support2​</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.375​</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.14​</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-2.62​</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0.009​</a:t>
                      </a:r>
                      <a:endParaRPr sz="1700" b="0" i="0" u="none" strike="noStrike" cap="none" dirty="0">
                        <a:solidFill>
                          <a:srgbClr val="000000"/>
                        </a:solidFill>
                        <a:highlight>
                          <a:srgbClr val="00FF00"/>
                        </a:highlight>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.18​</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.781​</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7"/>
                  </a:ext>
                </a:extLst>
              </a:tr>
              <a:tr h="26689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Innovativeness3​</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.113​</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.119​</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-2.07​</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0.038​</a:t>
                      </a:r>
                      <a:endParaRPr sz="1700" b="0" i="0" u="none" strike="noStrike" cap="none" dirty="0">
                        <a:solidFill>
                          <a:srgbClr val="000000"/>
                        </a:solidFill>
                        <a:highlight>
                          <a:srgbClr val="FFFF00"/>
                        </a:highlight>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.014​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.89​</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8"/>
                  </a:ext>
                </a:extLst>
              </a:tr>
              <a:tr h="26689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Innovativeness4​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.077​</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.082​</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-2.42​</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0.016​</a:t>
                      </a:r>
                      <a:endParaRPr sz="1700" b="0" i="0" u="none" strike="noStrike" cap="none" dirty="0">
                        <a:solidFill>
                          <a:srgbClr val="000000"/>
                        </a:solidFill>
                        <a:highlight>
                          <a:srgbClr val="FFFF00"/>
                        </a:highlight>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.01​</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.616​</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09"/>
                  </a:ext>
                </a:extLst>
              </a:tr>
              <a:tr h="266898">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Innovativeness5​</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.102​</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.109​</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-2.14​</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0.033​</a:t>
                      </a:r>
                      <a:endParaRPr sz="1700" b="0" i="0" u="none" strike="noStrike" cap="none" dirty="0">
                        <a:solidFill>
                          <a:srgbClr val="000000"/>
                        </a:solidFill>
                        <a:highlight>
                          <a:srgbClr val="FFFF00"/>
                        </a:highlight>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.013​</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.828​</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0"/>
                  </a:ext>
                </a:extLst>
              </a:tr>
              <a:tr h="266898">
                <a:tc>
                  <a:txBody>
                    <a:bodyPr/>
                    <a:lstStyle/>
                    <a:p>
                      <a:pPr marL="0" marR="0" lvl="0" indent="0" algn="l"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Constant​</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82.544​</a:t>
                      </a:r>
                      <a:endParaRPr sz="1700" b="0" i="0" u="none" strike="noStrike" cap="none">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a:solidFill>
                            <a:srgbClr val="000000"/>
                          </a:solidFill>
                          <a:latin typeface="Maiandra GD" panose="020E0502030308020204" pitchFamily="34" charset="77"/>
                          <a:ea typeface="Libre Franklin"/>
                          <a:cs typeface="Libre Franklin"/>
                          <a:sym typeface="Libre Franklin"/>
                        </a:rPr>
                        <a:t>87.223​</a:t>
                      </a:r>
                      <a:endParaRPr sz="1700" b="0" i="0" u="none" strike="noStrike" cap="none">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4.18​</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highlight>
                            <a:srgbClr val="00FF00"/>
                          </a:highlight>
                          <a:latin typeface="Maiandra GD" panose="020E0502030308020204" pitchFamily="34" charset="77"/>
                          <a:ea typeface="Libre Franklin"/>
                          <a:cs typeface="Libre Franklin"/>
                          <a:sym typeface="Libre Franklin"/>
                        </a:rPr>
                        <a:t>0.001</a:t>
                      </a:r>
                      <a:r>
                        <a:rPr lang="en-ZA" sz="1700" b="0" i="0" u="none" strike="noStrike" cap="none" dirty="0">
                          <a:solidFill>
                            <a:srgbClr val="000000"/>
                          </a:solidFill>
                          <a:highlight>
                            <a:srgbClr val="FFFF00"/>
                          </a:highlight>
                          <a:latin typeface="Maiandra GD" panose="020E0502030308020204" pitchFamily="34" charset="77"/>
                          <a:ea typeface="Libre Franklin"/>
                          <a:cs typeface="Libre Franklin"/>
                          <a:sym typeface="Libre Franklin"/>
                        </a:rPr>
                        <a:t>​</a:t>
                      </a:r>
                      <a:endParaRPr sz="1700" b="0" i="0" u="none" strike="noStrike" cap="none" dirty="0">
                        <a:solidFill>
                          <a:srgbClr val="000000"/>
                        </a:solidFill>
                        <a:highlight>
                          <a:srgbClr val="FFFF00"/>
                        </a:highlight>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10.405​</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654.84​</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tc>
                  <a:txBody>
                    <a:bodyPr/>
                    <a:lstStyle/>
                    <a:p>
                      <a:pPr marL="0" marR="0" lvl="0" indent="0" algn="r"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8F3FF">
                        <a:alpha val="50196"/>
                      </a:srgbClr>
                    </a:solidFill>
                  </a:tcPr>
                </a:tc>
                <a:extLst>
                  <a:ext uri="{0D108BD9-81ED-4DB2-BD59-A6C34878D82A}">
                    <a16:rowId xmlns:a16="http://schemas.microsoft.com/office/drawing/2014/main" val="10011"/>
                  </a:ext>
                </a:extLst>
              </a:tr>
              <a:tr h="266898">
                <a:tc gridSpan="8">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 ​</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F3FF">
                        <a:alpha val="50196"/>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266898">
                <a:tc gridSpan="8">
                  <a:txBody>
                    <a:bodyPr/>
                    <a:lstStyle/>
                    <a:p>
                      <a:pPr marL="0" marR="0" lvl="0" indent="0" algn="l" rtl="0">
                        <a:spcBef>
                          <a:spcPts val="0"/>
                        </a:spcBef>
                        <a:spcAft>
                          <a:spcPts val="0"/>
                        </a:spcAft>
                        <a:buNone/>
                      </a:pPr>
                      <a:r>
                        <a:rPr lang="en-ZA" sz="1700" b="0" i="0" u="none" strike="noStrike" cap="none" dirty="0">
                          <a:solidFill>
                            <a:srgbClr val="000000"/>
                          </a:solidFill>
                          <a:latin typeface="Maiandra GD" panose="020E0502030308020204" pitchFamily="34" charset="77"/>
                          <a:ea typeface="Libre Franklin"/>
                          <a:cs typeface="Libre Franklin"/>
                          <a:sym typeface="Libre Franklin"/>
                        </a:rPr>
                        <a:t>*** p&lt;0.01, ** p&lt;0.05​</a:t>
                      </a:r>
                      <a:endParaRPr sz="1700" b="0" i="0" u="none" strike="noStrike" cap="none" dirty="0">
                        <a:solidFill>
                          <a:srgbClr val="000000"/>
                        </a:solidFill>
                        <a:latin typeface="Maiandra GD" panose="020E0502030308020204" pitchFamily="34" charset="77"/>
                      </a:endParaRPr>
                    </a:p>
                  </a:txBody>
                  <a:tcPr marL="82875" marR="82875" marT="41450" marB="414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600" cap="flat" cmpd="sng">
                      <a:solidFill>
                        <a:srgbClr val="8C8D86"/>
                      </a:solidFill>
                      <a:prstDash val="solid"/>
                      <a:round/>
                      <a:headEnd type="none" w="sm" len="sm"/>
                      <a:tailEnd type="none" w="sm" len="sm"/>
                    </a:lnB>
                    <a:solidFill>
                      <a:srgbClr val="E8F3FF">
                        <a:alpha val="50196"/>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bl>
          </a:graphicData>
        </a:graphic>
      </p:graphicFrame>
      <p:sp>
        <p:nvSpPr>
          <p:cNvPr id="187" name="Google Shape;187;p11"/>
          <p:cNvSpPr/>
          <p:nvPr/>
        </p:nvSpPr>
        <p:spPr>
          <a:xfrm>
            <a:off x="8314258" y="913345"/>
            <a:ext cx="1430621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panose="00000500000000020000"/>
              <a:buNone/>
            </a:pPr>
            <a:r>
              <a:rPr lang="en-ZA" sz="1800" b="0" i="0" u="none" strike="noStrike" cap="none">
                <a:solidFill>
                  <a:srgbClr val="000000"/>
                </a:solidFill>
                <a:latin typeface="Times" panose="00000500000000020000"/>
                <a:ea typeface="Times" panose="00000500000000020000"/>
                <a:cs typeface="Times" panose="00000500000000020000"/>
                <a:sym typeface="Times" panose="00000500000000020000"/>
              </a:rPr>
              <a:t> </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8" name="Google Shape;188;p11"/>
          <p:cNvSpPr txBox="1"/>
          <p:nvPr/>
        </p:nvSpPr>
        <p:spPr>
          <a:xfrm>
            <a:off x="637315" y="253512"/>
            <a:ext cx="8888634" cy="66101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verlock" panose="02000506030000020004"/>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Results</a:t>
            </a:r>
            <a:r>
              <a:rPr lang="en-ZA" sz="3200" b="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a:t>
            </a:r>
            <a:r>
              <a:rPr lang="en-ZA" sz="3200" b="1" i="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Adoption of IMS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315"/>
            <a:ext cx="8416636" cy="1325563"/>
          </a:xfrm>
        </p:spPr>
        <p:txBody>
          <a:bodyPr>
            <a:normAutofit/>
          </a:bodyPr>
          <a:lstStyle/>
          <a:p>
            <a:r>
              <a:rPr lang="en-US" sz="3200" u="sng" dirty="0">
                <a:latin typeface="Maiandra GD" panose="020E0502030308020204" pitchFamily="34" charset="77"/>
              </a:rPr>
              <a:t>Results</a:t>
            </a:r>
            <a:r>
              <a:rPr lang="en-US" sz="3200" dirty="0">
                <a:latin typeface="Maiandra GD" panose="020E0502030308020204" pitchFamily="34" charset="77"/>
              </a:rPr>
              <a:t> </a:t>
            </a:r>
            <a:r>
              <a:rPr lang="en-US" sz="3200" i="1" dirty="0">
                <a:latin typeface="Maiandra GD" panose="020E0502030308020204" pitchFamily="34" charset="77"/>
              </a:rPr>
              <a:t>– Odds Ratios in Reduced Model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a:t>18</a:t>
            </a:fld>
            <a:endParaRPr lang="en-ZA"/>
          </a:p>
        </p:txBody>
      </p:sp>
      <p:graphicFrame>
        <p:nvGraphicFramePr>
          <p:cNvPr id="5" name="Table 4">
            <a:extLst>
              <a:ext uri="{FF2B5EF4-FFF2-40B4-BE49-F238E27FC236}">
                <a16:creationId xmlns:a16="http://schemas.microsoft.com/office/drawing/2014/main" id="{DC42AE34-33A9-E20B-B26B-2C04F62C3BAC}"/>
              </a:ext>
            </a:extLst>
          </p:cNvPr>
          <p:cNvGraphicFramePr>
            <a:graphicFrameLocks noGrp="1"/>
          </p:cNvGraphicFramePr>
          <p:nvPr>
            <p:extLst>
              <p:ext uri="{D42A27DB-BD31-4B8C-83A1-F6EECF244321}">
                <p14:modId xmlns:p14="http://schemas.microsoft.com/office/powerpoint/2010/main" val="3334538952"/>
              </p:ext>
            </p:extLst>
          </p:nvPr>
        </p:nvGraphicFramePr>
        <p:xfrm>
          <a:off x="987631" y="823912"/>
          <a:ext cx="8994569" cy="5715000"/>
        </p:xfrm>
        <a:graphic>
          <a:graphicData uri="http://schemas.openxmlformats.org/drawingml/2006/table">
            <a:tbl>
              <a:tblPr>
                <a:tableStyleId>{5C22544A-7EE6-4342-B048-85BDC9FD1C3A}</a:tableStyleId>
              </a:tblPr>
              <a:tblGrid>
                <a:gridCol w="4268190">
                  <a:extLst>
                    <a:ext uri="{9D8B030D-6E8A-4147-A177-3AD203B41FA5}">
                      <a16:colId xmlns:a16="http://schemas.microsoft.com/office/drawing/2014/main" val="1571981819"/>
                    </a:ext>
                  </a:extLst>
                </a:gridCol>
                <a:gridCol w="2493818">
                  <a:extLst>
                    <a:ext uri="{9D8B030D-6E8A-4147-A177-3AD203B41FA5}">
                      <a16:colId xmlns:a16="http://schemas.microsoft.com/office/drawing/2014/main" val="3902825761"/>
                    </a:ext>
                  </a:extLst>
                </a:gridCol>
                <a:gridCol w="2232561">
                  <a:extLst>
                    <a:ext uri="{9D8B030D-6E8A-4147-A177-3AD203B41FA5}">
                      <a16:colId xmlns:a16="http://schemas.microsoft.com/office/drawing/2014/main" val="3376650396"/>
                    </a:ext>
                  </a:extLst>
                </a:gridCol>
              </a:tblGrid>
              <a:tr h="131598">
                <a:tc>
                  <a:txBody>
                    <a:bodyPr/>
                    <a:lstStyle/>
                    <a:p>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800" b="1" u="sng" dirty="0">
                          <a:effectLst/>
                          <a:latin typeface="Maiandra GD" panose="020E0502030308020204" pitchFamily="34" charset="77"/>
                        </a:rPr>
                        <a:t>IMS Creation</a:t>
                      </a:r>
                      <a:endParaRPr lang="en-US" sz="1800" b="1" u="sng"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800" b="1" u="sng" dirty="0">
                          <a:effectLst/>
                          <a:latin typeface="Maiandra GD" panose="020E0502030308020204" pitchFamily="34" charset="77"/>
                        </a:rPr>
                        <a:t>IMS Adoption</a:t>
                      </a:r>
                      <a:endParaRPr lang="en-US" sz="1800" b="1" u="sng"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39533448"/>
                  </a:ext>
                </a:extLst>
              </a:tr>
              <a:tr h="79672">
                <a:tc>
                  <a:txBody>
                    <a:bodyPr/>
                    <a:lstStyle/>
                    <a:p>
                      <a:r>
                        <a:rPr lang="en-US" sz="1700" dirty="0">
                          <a:effectLst/>
                          <a:latin typeface="Maiandra GD" panose="020E0502030308020204" pitchFamily="34" charset="77"/>
                        </a:rPr>
                        <a:t>Perceived Benefits2</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-1.812</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996986928"/>
                  </a:ext>
                </a:extLst>
              </a:tr>
              <a:tr h="79672">
                <a:tc>
                  <a:txBody>
                    <a:bodyPr/>
                    <a:lstStyle/>
                    <a:p>
                      <a:r>
                        <a:rPr lang="en-US" sz="1700" dirty="0">
                          <a:effectLst/>
                          <a:latin typeface="Maiandra GD" panose="020E0502030308020204" pitchFamily="34" charset="77"/>
                        </a:rPr>
                        <a:t>Perceived Benefits3</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-1.877</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1077815923"/>
                  </a:ext>
                </a:extLst>
              </a:tr>
              <a:tr h="79672">
                <a:tc>
                  <a:txBody>
                    <a:bodyPr/>
                    <a:lstStyle/>
                    <a:p>
                      <a:r>
                        <a:rPr lang="en-US" sz="1700" dirty="0">
                          <a:effectLst/>
                          <a:latin typeface="Maiandra GD" panose="020E0502030308020204" pitchFamily="34" charset="77"/>
                        </a:rPr>
                        <a:t>Perceived Benefits4</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-1.683</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0.930</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1128695652"/>
                  </a:ext>
                </a:extLst>
              </a:tr>
              <a:tr h="79672">
                <a:tc>
                  <a:txBody>
                    <a:bodyPr/>
                    <a:lstStyle/>
                    <a:p>
                      <a:r>
                        <a:rPr lang="en-US" sz="1700" dirty="0">
                          <a:effectLst/>
                          <a:latin typeface="Maiandra GD" panose="020E0502030308020204" pitchFamily="34" charset="77"/>
                        </a:rPr>
                        <a:t>Perceived Benefits5</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-2.271</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highlight>
                            <a:srgbClr val="FFFF00"/>
                          </a:highlight>
                          <a:latin typeface="Maiandra GD" panose="020E0502030308020204" pitchFamily="34" charset="77"/>
                        </a:rPr>
                        <a:t>1.286</a:t>
                      </a:r>
                      <a:r>
                        <a:rPr lang="en-US" sz="1700" baseline="30000" dirty="0">
                          <a:effectLst/>
                          <a:highlight>
                            <a:srgbClr val="FFFF00"/>
                          </a:highlight>
                          <a:latin typeface="Maiandra GD" panose="020E0502030308020204" pitchFamily="34" charset="77"/>
                        </a:rPr>
                        <a:t>***</a:t>
                      </a:r>
                      <a:endParaRPr lang="en-US" sz="1700" dirty="0">
                        <a:effectLst/>
                        <a:highlight>
                          <a:srgbClr val="FFFF00"/>
                        </a:highligh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3842165062"/>
                  </a:ext>
                </a:extLst>
              </a:tr>
              <a:tr h="79672">
                <a:tc>
                  <a:txBody>
                    <a:bodyPr/>
                    <a:lstStyle/>
                    <a:p>
                      <a:r>
                        <a:rPr lang="en-US" sz="1700" dirty="0">
                          <a:effectLst/>
                          <a:latin typeface="Maiandra GD" panose="020E0502030308020204" pitchFamily="34" charset="77"/>
                        </a:rPr>
                        <a:t>Competitor Pressure4</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0.741</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2148364722"/>
                  </a:ext>
                </a:extLst>
              </a:tr>
              <a:tr h="79672">
                <a:tc>
                  <a:txBody>
                    <a:bodyPr/>
                    <a:lstStyle/>
                    <a:p>
                      <a:r>
                        <a:rPr lang="en-US" sz="1700" dirty="0">
                          <a:effectLst/>
                          <a:latin typeface="Maiandra GD" panose="020E0502030308020204" pitchFamily="34" charset="77"/>
                        </a:rPr>
                        <a:t>Firm Size5</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0.859</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3602268104"/>
                  </a:ext>
                </a:extLst>
              </a:tr>
              <a:tr h="83034">
                <a:tc>
                  <a:txBody>
                    <a:bodyPr/>
                    <a:lstStyle/>
                    <a:p>
                      <a:r>
                        <a:rPr lang="en-US" sz="1700" dirty="0">
                          <a:effectLst/>
                          <a:latin typeface="Maiandra GD" panose="020E0502030308020204" pitchFamily="34" charset="77"/>
                        </a:rPr>
                        <a:t>Innovativeness4</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highlight>
                            <a:srgbClr val="FFFF00"/>
                          </a:highlight>
                          <a:latin typeface="Maiandra GD" panose="020E0502030308020204" pitchFamily="34" charset="77"/>
                        </a:rPr>
                        <a:t>1.922</a:t>
                      </a:r>
                      <a:r>
                        <a:rPr lang="en-US" sz="1700" baseline="30000" dirty="0">
                          <a:effectLst/>
                          <a:highlight>
                            <a:srgbClr val="FFFF00"/>
                          </a:highlight>
                          <a:latin typeface="Maiandra GD" panose="020E0502030308020204" pitchFamily="34" charset="77"/>
                        </a:rPr>
                        <a:t>***</a:t>
                      </a:r>
                      <a:endParaRPr lang="en-US" sz="1700" dirty="0">
                        <a:effectLst/>
                        <a:highlight>
                          <a:srgbClr val="FFFF00"/>
                        </a:highligh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-2.374</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496339791"/>
                  </a:ext>
                </a:extLst>
              </a:tr>
              <a:tr h="66954">
                <a:tc>
                  <a:txBody>
                    <a:bodyPr/>
                    <a:lstStyle/>
                    <a:p>
                      <a:r>
                        <a:rPr lang="en-US" sz="1700" dirty="0">
                          <a:effectLst/>
                          <a:latin typeface="Maiandra GD" panose="020E0502030308020204" pitchFamily="34" charset="77"/>
                        </a:rPr>
                        <a:t>Customer Pressure4</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-0.958</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0.845</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3662186009"/>
                  </a:ext>
                </a:extLst>
              </a:tr>
              <a:tr h="79672">
                <a:tc>
                  <a:txBody>
                    <a:bodyPr/>
                    <a:lstStyle/>
                    <a:p>
                      <a:r>
                        <a:rPr lang="en-US" sz="1700" dirty="0">
                          <a:effectLst/>
                          <a:latin typeface="Maiandra GD" panose="020E0502030308020204" pitchFamily="34" charset="77"/>
                        </a:rPr>
                        <a:t>Innovativeness3</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highlight>
                            <a:srgbClr val="FFFF00"/>
                          </a:highlight>
                          <a:latin typeface="Maiandra GD" panose="020E0502030308020204" pitchFamily="34" charset="77"/>
                        </a:rPr>
                        <a:t>1.615</a:t>
                      </a:r>
                      <a:r>
                        <a:rPr lang="en-US" sz="1700" baseline="30000" dirty="0">
                          <a:effectLst/>
                          <a:highlight>
                            <a:srgbClr val="FFFF00"/>
                          </a:highlight>
                          <a:latin typeface="Maiandra GD" panose="020E0502030308020204" pitchFamily="34" charset="77"/>
                        </a:rPr>
                        <a:t>**</a:t>
                      </a:r>
                      <a:endParaRPr lang="en-US" sz="1700" dirty="0">
                        <a:effectLst/>
                        <a:highlight>
                          <a:srgbClr val="FFFF00"/>
                        </a:highligh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-2.133</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2489217741"/>
                  </a:ext>
                </a:extLst>
              </a:tr>
              <a:tr h="79672">
                <a:tc>
                  <a:txBody>
                    <a:bodyPr/>
                    <a:lstStyle/>
                    <a:p>
                      <a:r>
                        <a:rPr lang="en-US" sz="1700" dirty="0">
                          <a:effectLst/>
                          <a:latin typeface="Maiandra GD" panose="020E0502030308020204" pitchFamily="34" charset="77"/>
                        </a:rPr>
                        <a:t>Cost3</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0.703</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-1.083</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968698604"/>
                  </a:ext>
                </a:extLst>
              </a:tr>
              <a:tr h="79672">
                <a:tc>
                  <a:txBody>
                    <a:bodyPr/>
                    <a:lstStyle/>
                    <a:p>
                      <a:r>
                        <a:rPr lang="en-US" sz="1700" dirty="0">
                          <a:effectLst/>
                          <a:latin typeface="Maiandra GD" panose="020E0502030308020204" pitchFamily="34" charset="77"/>
                        </a:rPr>
                        <a:t>Cost4</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highlight>
                            <a:srgbClr val="FFFF00"/>
                          </a:highlight>
                          <a:latin typeface="Maiandra GD" panose="020E0502030308020204" pitchFamily="34" charset="77"/>
                        </a:rPr>
                        <a:t>1.016</a:t>
                      </a:r>
                      <a:r>
                        <a:rPr lang="en-US" sz="1700" baseline="30000" dirty="0">
                          <a:effectLst/>
                          <a:highlight>
                            <a:srgbClr val="FFFF00"/>
                          </a:highlight>
                          <a:latin typeface="Maiandra GD" panose="020E0502030308020204" pitchFamily="34" charset="77"/>
                        </a:rPr>
                        <a:t>**</a:t>
                      </a:r>
                      <a:endParaRPr lang="en-US" sz="1700" dirty="0">
                        <a:effectLst/>
                        <a:highlight>
                          <a:srgbClr val="FFFF00"/>
                        </a:highligh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-1.172</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3151614796"/>
                  </a:ext>
                </a:extLst>
              </a:tr>
              <a:tr h="79672">
                <a:tc>
                  <a:txBody>
                    <a:bodyPr/>
                    <a:lstStyle/>
                    <a:p>
                      <a:r>
                        <a:rPr lang="en-US" sz="1700">
                          <a:effectLst/>
                          <a:latin typeface="Maiandra GD" panose="020E0502030308020204" pitchFamily="34" charset="77"/>
                        </a:rPr>
                        <a:t>Cost5</a:t>
                      </a:r>
                      <a:endParaRPr lang="en-US" sz="170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0.986</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-0.915</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790867179"/>
                  </a:ext>
                </a:extLst>
              </a:tr>
              <a:tr h="79672">
                <a:tc>
                  <a:txBody>
                    <a:bodyPr/>
                    <a:lstStyle/>
                    <a:p>
                      <a:r>
                        <a:rPr lang="en-US" sz="1700">
                          <a:effectLst/>
                          <a:latin typeface="Maiandra GD" panose="020E0502030308020204" pitchFamily="34" charset="77"/>
                        </a:rPr>
                        <a:t>Tech Readiness2</a:t>
                      </a:r>
                      <a:endParaRPr lang="en-US" sz="170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0.807</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3015777866"/>
                  </a:ext>
                </a:extLst>
              </a:tr>
              <a:tr h="79672">
                <a:tc>
                  <a:txBody>
                    <a:bodyPr/>
                    <a:lstStyle/>
                    <a:p>
                      <a:r>
                        <a:rPr lang="en-US" sz="1700">
                          <a:effectLst/>
                          <a:latin typeface="Maiandra GD" panose="020E0502030308020204" pitchFamily="34" charset="77"/>
                        </a:rPr>
                        <a:t>IT Ability3</a:t>
                      </a:r>
                      <a:endParaRPr lang="en-US" sz="170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0.705</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2492289219"/>
                  </a:ext>
                </a:extLst>
              </a:tr>
              <a:tr h="79672">
                <a:tc>
                  <a:txBody>
                    <a:bodyPr/>
                    <a:lstStyle/>
                    <a:p>
                      <a:r>
                        <a:rPr lang="en-US" sz="1700">
                          <a:effectLst/>
                          <a:latin typeface="Maiandra GD" panose="020E0502030308020204" pitchFamily="34" charset="77"/>
                        </a:rPr>
                        <a:t>External Support2</a:t>
                      </a:r>
                      <a:endParaRPr lang="en-US" sz="170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0.970</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-1.039</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3335215385"/>
                  </a:ext>
                </a:extLst>
              </a:tr>
              <a:tr h="79672">
                <a:tc>
                  <a:txBody>
                    <a:bodyPr/>
                    <a:lstStyle/>
                    <a:p>
                      <a:r>
                        <a:rPr lang="en-US" sz="1700">
                          <a:effectLst/>
                          <a:latin typeface="Maiandra GD" panose="020E0502030308020204" pitchFamily="34" charset="77"/>
                        </a:rPr>
                        <a:t>Competitor Pressure5</a:t>
                      </a:r>
                      <a:endParaRPr lang="en-US" sz="170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highlight>
                            <a:srgbClr val="FFFF00"/>
                          </a:highlight>
                          <a:latin typeface="Maiandra GD" panose="020E0502030308020204" pitchFamily="34" charset="77"/>
                        </a:rPr>
                        <a:t>1.442</a:t>
                      </a:r>
                      <a:r>
                        <a:rPr lang="en-US" sz="1700" baseline="30000" dirty="0">
                          <a:effectLst/>
                          <a:highlight>
                            <a:srgbClr val="FFFF00"/>
                          </a:highlight>
                          <a:latin typeface="Maiandra GD" panose="020E0502030308020204" pitchFamily="34" charset="77"/>
                        </a:rPr>
                        <a:t>***</a:t>
                      </a:r>
                      <a:endParaRPr lang="en-US" sz="1700" dirty="0">
                        <a:effectLst/>
                        <a:highlight>
                          <a:srgbClr val="FFFF00"/>
                        </a:highligh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2433214115"/>
                  </a:ext>
                </a:extLst>
              </a:tr>
              <a:tr h="79672">
                <a:tc>
                  <a:txBody>
                    <a:bodyPr/>
                    <a:lstStyle/>
                    <a:p>
                      <a:r>
                        <a:rPr lang="en-US" sz="1700" dirty="0">
                          <a:effectLst/>
                          <a:latin typeface="Maiandra GD" panose="020E0502030308020204" pitchFamily="34" charset="77"/>
                        </a:rPr>
                        <a:t>Innovativeness2</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highlight>
                            <a:srgbClr val="FFFF00"/>
                          </a:highlight>
                          <a:latin typeface="Maiandra GD" panose="020E0502030308020204" pitchFamily="34" charset="77"/>
                        </a:rPr>
                        <a:t>1.766</a:t>
                      </a:r>
                      <a:r>
                        <a:rPr lang="en-US" sz="1700" baseline="30000" dirty="0">
                          <a:effectLst/>
                          <a:highlight>
                            <a:srgbClr val="FFFF00"/>
                          </a:highlight>
                          <a:latin typeface="Maiandra GD" panose="020E0502030308020204" pitchFamily="34" charset="77"/>
                        </a:rPr>
                        <a:t>**</a:t>
                      </a:r>
                      <a:endParaRPr lang="en-US" sz="1700" dirty="0">
                        <a:effectLst/>
                        <a:highlight>
                          <a:srgbClr val="FFFF00"/>
                        </a:highligh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-2.039</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309071088"/>
                  </a:ext>
                </a:extLst>
              </a:tr>
              <a:tr h="79672">
                <a:tc>
                  <a:txBody>
                    <a:bodyPr/>
                    <a:lstStyle/>
                    <a:p>
                      <a:r>
                        <a:rPr lang="en-US" sz="1700" dirty="0">
                          <a:effectLst/>
                          <a:latin typeface="Maiandra GD" panose="020E0502030308020204" pitchFamily="34" charset="77"/>
                        </a:rPr>
                        <a:t>Innovativeness5</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highlight>
                            <a:srgbClr val="FFFF00"/>
                          </a:highlight>
                          <a:latin typeface="Maiandra GD" panose="020E0502030308020204" pitchFamily="34" charset="77"/>
                        </a:rPr>
                        <a:t>2.001</a:t>
                      </a:r>
                      <a:r>
                        <a:rPr lang="en-US" sz="1700" baseline="30000" dirty="0">
                          <a:effectLst/>
                          <a:highlight>
                            <a:srgbClr val="FFFF00"/>
                          </a:highlight>
                          <a:latin typeface="Maiandra GD" panose="020E0502030308020204" pitchFamily="34" charset="77"/>
                        </a:rPr>
                        <a:t>***</a:t>
                      </a:r>
                      <a:endParaRPr lang="en-US" sz="1700" dirty="0">
                        <a:effectLst/>
                        <a:highlight>
                          <a:srgbClr val="FFFF00"/>
                        </a:highligh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-1.829</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1629176751"/>
                  </a:ext>
                </a:extLst>
              </a:tr>
              <a:tr h="79672">
                <a:tc>
                  <a:txBody>
                    <a:bodyPr/>
                    <a:lstStyle/>
                    <a:p>
                      <a:r>
                        <a:rPr lang="en-US" sz="1700">
                          <a:effectLst/>
                          <a:latin typeface="Maiandra GD" panose="020E0502030308020204" pitchFamily="34" charset="77"/>
                        </a:rPr>
                        <a:t>Competitor Pressure3</a:t>
                      </a:r>
                      <a:endParaRPr lang="en-US" sz="170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0.789</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3309962584"/>
                  </a:ext>
                </a:extLst>
              </a:tr>
              <a:tr h="79672">
                <a:tc>
                  <a:txBody>
                    <a:bodyPr/>
                    <a:lstStyle/>
                    <a:p>
                      <a:r>
                        <a:rPr lang="en-US" sz="1700">
                          <a:effectLst/>
                          <a:latin typeface="Maiandra GD" panose="020E0502030308020204" pitchFamily="34" charset="77"/>
                        </a:rPr>
                        <a:t>IT Experience5</a:t>
                      </a:r>
                      <a:endParaRPr lang="en-US" sz="170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 </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-0.868</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952326731"/>
                  </a:ext>
                </a:extLst>
              </a:tr>
              <a:tr h="79672">
                <a:tc>
                  <a:txBody>
                    <a:bodyPr/>
                    <a:lstStyle/>
                    <a:p>
                      <a:r>
                        <a:rPr lang="en-US" sz="1700" dirty="0">
                          <a:effectLst/>
                          <a:latin typeface="Maiandra GD" panose="020E0502030308020204" pitchFamily="34" charset="77"/>
                        </a:rPr>
                        <a:t>Constant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-2.782</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tc>
                  <a:txBody>
                    <a:bodyPr/>
                    <a:lstStyle/>
                    <a:p>
                      <a:pPr algn="r"/>
                      <a:r>
                        <a:rPr lang="en-US" sz="1700" dirty="0">
                          <a:effectLst/>
                          <a:latin typeface="Maiandra GD" panose="020E0502030308020204" pitchFamily="34" charset="77"/>
                        </a:rPr>
                        <a:t>4.430</a:t>
                      </a:r>
                      <a:r>
                        <a:rPr lang="en-US" sz="1700" baseline="30000" dirty="0">
                          <a:effectLst/>
                          <a:latin typeface="Maiandra GD" panose="020E0502030308020204" pitchFamily="34" charset="77"/>
                        </a:rPr>
                        <a:t>***</a:t>
                      </a:r>
                      <a:endParaRPr lang="en-US" sz="1700" dirty="0">
                        <a:effectLst/>
                        <a:latin typeface="Maiandra GD" panose="020E0502030308020204" pitchFamily="34" charset="77"/>
                        <a:ea typeface="Times New Roman" panose="02020603050405020304" pitchFamily="18" charset="0"/>
                        <a:cs typeface="Times New Roman" panose="02020603050405020304" pitchFamily="18" charset="0"/>
                      </a:endParaRPr>
                    </a:p>
                  </a:txBody>
                  <a:tcPr marL="23996" marR="23996" marT="0" marB="0">
                    <a:solidFill>
                      <a:srgbClr val="E8F3FF">
                        <a:alpha val="50196"/>
                      </a:srgbClr>
                    </a:solidFill>
                  </a:tcPr>
                </a:tc>
                <a:extLst>
                  <a:ext uri="{0D108BD9-81ED-4DB2-BD59-A6C34878D82A}">
                    <a16:rowId xmlns:a16="http://schemas.microsoft.com/office/drawing/2014/main" val="16933633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336796" y="38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Overlock" panose="02000506030000020004"/>
              <a:buNone/>
            </a:pPr>
            <a:r>
              <a:rPr lang="en-ZA" sz="3200" b="1" u="sng" dirty="0">
                <a:latin typeface="Maiandra GD" panose="020E0502030308020204" pitchFamily="34" charset="77"/>
              </a:rPr>
              <a:t>Discussions</a:t>
            </a:r>
            <a:r>
              <a:rPr lang="en-ZA" sz="3200" dirty="0">
                <a:latin typeface="Maiandra GD" panose="020E0502030308020204" pitchFamily="34" charset="77"/>
              </a:rPr>
              <a:t> </a:t>
            </a:r>
            <a:r>
              <a:rPr lang="en-ZA" sz="3200" i="1" dirty="0">
                <a:latin typeface="Maiandra GD" panose="020E0502030308020204" pitchFamily="34" charset="77"/>
              </a:rPr>
              <a:t>– TOEI Model Applicable to Malawi</a:t>
            </a:r>
            <a:endParaRPr lang="en-ZA" sz="3200" b="1" i="1" u="sng" dirty="0">
              <a:latin typeface="Maiandra GD" panose="020E0502030308020204" pitchFamily="34" charset="77"/>
            </a:endParaRPr>
          </a:p>
        </p:txBody>
      </p:sp>
      <p:sp>
        <p:nvSpPr>
          <p:cNvPr id="200" name="Google Shape;20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19</a:t>
            </a:fld>
            <a:endParaRPr lang="en-ZA"/>
          </a:p>
        </p:txBody>
      </p:sp>
      <p:sp>
        <p:nvSpPr>
          <p:cNvPr id="4" name="Rectangle 3">
            <a:extLst>
              <a:ext uri="{FF2B5EF4-FFF2-40B4-BE49-F238E27FC236}">
                <a16:creationId xmlns:a16="http://schemas.microsoft.com/office/drawing/2014/main" id="{AEE9DF79-03FC-1B4E-7CD3-940242D955A5}"/>
              </a:ext>
            </a:extLst>
          </p:cNvPr>
          <p:cNvSpPr/>
          <p:nvPr/>
        </p:nvSpPr>
        <p:spPr>
          <a:xfrm>
            <a:off x="2180493" y="3253153"/>
            <a:ext cx="1371599" cy="11254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Maiandra GD" panose="020E0502030308020204" pitchFamily="34" charset="77"/>
            </a:endParaRPr>
          </a:p>
        </p:txBody>
      </p:sp>
      <p:sp>
        <p:nvSpPr>
          <p:cNvPr id="5" name="Rectangle 4">
            <a:extLst>
              <a:ext uri="{FF2B5EF4-FFF2-40B4-BE49-F238E27FC236}">
                <a16:creationId xmlns:a16="http://schemas.microsoft.com/office/drawing/2014/main" id="{389FF2EA-1366-C7BC-3F33-952463F7DD78}"/>
              </a:ext>
            </a:extLst>
          </p:cNvPr>
          <p:cNvSpPr/>
          <p:nvPr/>
        </p:nvSpPr>
        <p:spPr>
          <a:xfrm>
            <a:off x="3569284" y="1915764"/>
            <a:ext cx="1821332"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66FF375B-700A-01B2-065A-909F2EC765BE}"/>
              </a:ext>
            </a:extLst>
          </p:cNvPr>
          <p:cNvSpPr/>
          <p:nvPr/>
        </p:nvSpPr>
        <p:spPr>
          <a:xfrm>
            <a:off x="3556257" y="4807226"/>
            <a:ext cx="1834359"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Maiandra GD" panose="020E0502030308020204" pitchFamily="34" charset="77"/>
            </a:endParaRPr>
          </a:p>
        </p:txBody>
      </p:sp>
      <p:sp>
        <p:nvSpPr>
          <p:cNvPr id="7" name="Rectangle 6">
            <a:extLst>
              <a:ext uri="{FF2B5EF4-FFF2-40B4-BE49-F238E27FC236}">
                <a16:creationId xmlns:a16="http://schemas.microsoft.com/office/drawing/2014/main" id="{9299A996-8534-5B51-DB1F-1F32E7D004B9}"/>
              </a:ext>
            </a:extLst>
          </p:cNvPr>
          <p:cNvSpPr/>
          <p:nvPr/>
        </p:nvSpPr>
        <p:spPr>
          <a:xfrm>
            <a:off x="438436" y="4796231"/>
            <a:ext cx="1731562"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Maiandra GD" panose="020E0502030308020204" pitchFamily="34" charset="77"/>
            </a:endParaRPr>
          </a:p>
        </p:txBody>
      </p:sp>
      <p:sp>
        <p:nvSpPr>
          <p:cNvPr id="8" name="Rectangle 7">
            <a:extLst>
              <a:ext uri="{FF2B5EF4-FFF2-40B4-BE49-F238E27FC236}">
                <a16:creationId xmlns:a16="http://schemas.microsoft.com/office/drawing/2014/main" id="{99BDDFEF-DEE1-CA28-9CDC-8EC98C7374AC}"/>
              </a:ext>
            </a:extLst>
          </p:cNvPr>
          <p:cNvSpPr/>
          <p:nvPr/>
        </p:nvSpPr>
        <p:spPr>
          <a:xfrm>
            <a:off x="425408" y="1877185"/>
            <a:ext cx="1731562"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944CD014-D3AF-FDCA-D267-4D824B6DD471}"/>
              </a:ext>
            </a:extLst>
          </p:cNvPr>
          <p:cNvSpPr txBox="1"/>
          <p:nvPr/>
        </p:nvSpPr>
        <p:spPr>
          <a:xfrm>
            <a:off x="2270470" y="3453962"/>
            <a:ext cx="1188147" cy="707886"/>
          </a:xfrm>
          <a:prstGeom prst="rect">
            <a:avLst/>
          </a:prstGeom>
          <a:noFill/>
        </p:spPr>
        <p:txBody>
          <a:bodyPr wrap="none" rtlCol="0">
            <a:spAutoFit/>
          </a:bodyPr>
          <a:lstStyle/>
          <a:p>
            <a:pPr algn="ctr"/>
            <a:r>
              <a:rPr lang="en-US" sz="2000" b="1" dirty="0">
                <a:latin typeface="Maiandra GD" panose="020E0502030308020204" pitchFamily="34" charset="77"/>
              </a:rPr>
              <a:t>IMS</a:t>
            </a:r>
          </a:p>
          <a:p>
            <a:pPr algn="ctr"/>
            <a:r>
              <a:rPr lang="en-US" sz="2000" b="1" dirty="0">
                <a:latin typeface="Maiandra GD" panose="020E0502030308020204" pitchFamily="34" charset="77"/>
              </a:rPr>
              <a:t>Creation</a:t>
            </a:r>
          </a:p>
        </p:txBody>
      </p:sp>
      <p:sp>
        <p:nvSpPr>
          <p:cNvPr id="17" name="TextBox 16">
            <a:extLst>
              <a:ext uri="{FF2B5EF4-FFF2-40B4-BE49-F238E27FC236}">
                <a16:creationId xmlns:a16="http://schemas.microsoft.com/office/drawing/2014/main" id="{9088DD28-64A4-679B-9C5D-DC7AD5C88B0F}"/>
              </a:ext>
            </a:extLst>
          </p:cNvPr>
          <p:cNvSpPr txBox="1"/>
          <p:nvPr/>
        </p:nvSpPr>
        <p:spPr>
          <a:xfrm>
            <a:off x="638609" y="2166300"/>
            <a:ext cx="1301959" cy="707886"/>
          </a:xfrm>
          <a:prstGeom prst="rect">
            <a:avLst/>
          </a:prstGeom>
          <a:noFill/>
        </p:spPr>
        <p:txBody>
          <a:bodyPr wrap="none" rtlCol="0">
            <a:spAutoFit/>
          </a:bodyPr>
          <a:lstStyle/>
          <a:p>
            <a:pPr algn="ctr"/>
            <a:r>
              <a:rPr lang="en-US" sz="2000" dirty="0">
                <a:latin typeface="Maiandra GD" panose="020E0502030308020204" pitchFamily="34" charset="77"/>
              </a:rPr>
              <a:t>Individual</a:t>
            </a:r>
          </a:p>
          <a:p>
            <a:pPr algn="ctr"/>
            <a:r>
              <a:rPr lang="en-US" sz="2000" dirty="0">
                <a:latin typeface="Maiandra GD" panose="020E0502030308020204" pitchFamily="34" charset="77"/>
              </a:rPr>
              <a:t>Factors</a:t>
            </a:r>
          </a:p>
        </p:txBody>
      </p:sp>
      <p:sp>
        <p:nvSpPr>
          <p:cNvPr id="18" name="TextBox 17">
            <a:extLst>
              <a:ext uri="{FF2B5EF4-FFF2-40B4-BE49-F238E27FC236}">
                <a16:creationId xmlns:a16="http://schemas.microsoft.com/office/drawing/2014/main" id="{1FF78FA8-04DB-FE19-053F-84063FA64041}"/>
              </a:ext>
            </a:extLst>
          </p:cNvPr>
          <p:cNvSpPr txBox="1"/>
          <p:nvPr/>
        </p:nvSpPr>
        <p:spPr>
          <a:xfrm>
            <a:off x="3575696" y="2160315"/>
            <a:ext cx="1814920" cy="707886"/>
          </a:xfrm>
          <a:prstGeom prst="rect">
            <a:avLst/>
          </a:prstGeom>
          <a:noFill/>
        </p:spPr>
        <p:txBody>
          <a:bodyPr wrap="none" rtlCol="0">
            <a:spAutoFit/>
          </a:bodyPr>
          <a:lstStyle/>
          <a:p>
            <a:pPr algn="ctr"/>
            <a:r>
              <a:rPr lang="en-US" sz="2000" dirty="0" err="1">
                <a:latin typeface="Maiandra GD" panose="020E0502030308020204" pitchFamily="34" charset="77"/>
              </a:rPr>
              <a:t>Organisational</a:t>
            </a:r>
            <a:endParaRPr lang="en-US" sz="2000" dirty="0">
              <a:latin typeface="Maiandra GD" panose="020E0502030308020204" pitchFamily="34" charset="77"/>
            </a:endParaRPr>
          </a:p>
          <a:p>
            <a:pPr algn="ctr"/>
            <a:r>
              <a:rPr lang="en-US" sz="2000" dirty="0">
                <a:latin typeface="Maiandra GD" panose="020E0502030308020204" pitchFamily="34" charset="77"/>
              </a:rPr>
              <a:t>Factors</a:t>
            </a:r>
          </a:p>
        </p:txBody>
      </p:sp>
      <p:sp>
        <p:nvSpPr>
          <p:cNvPr id="19" name="TextBox 18">
            <a:extLst>
              <a:ext uri="{FF2B5EF4-FFF2-40B4-BE49-F238E27FC236}">
                <a16:creationId xmlns:a16="http://schemas.microsoft.com/office/drawing/2014/main" id="{F68435BD-208D-1E58-ED4F-1BF4EDDA08B0}"/>
              </a:ext>
            </a:extLst>
          </p:cNvPr>
          <p:cNvSpPr txBox="1"/>
          <p:nvPr/>
        </p:nvSpPr>
        <p:spPr>
          <a:xfrm>
            <a:off x="425407" y="5040782"/>
            <a:ext cx="1728358" cy="707886"/>
          </a:xfrm>
          <a:prstGeom prst="rect">
            <a:avLst/>
          </a:prstGeom>
          <a:noFill/>
        </p:spPr>
        <p:txBody>
          <a:bodyPr wrap="none" rtlCol="0">
            <a:spAutoFit/>
          </a:bodyPr>
          <a:lstStyle/>
          <a:p>
            <a:pPr algn="ctr"/>
            <a:r>
              <a:rPr lang="en-US" sz="2000" dirty="0">
                <a:latin typeface="Maiandra GD" panose="020E0502030308020204" pitchFamily="34" charset="77"/>
              </a:rPr>
              <a:t>Technological</a:t>
            </a:r>
          </a:p>
          <a:p>
            <a:pPr algn="ctr"/>
            <a:r>
              <a:rPr lang="en-US" sz="2000" dirty="0">
                <a:latin typeface="Maiandra GD" panose="020E0502030308020204" pitchFamily="34" charset="77"/>
              </a:rPr>
              <a:t>Factors</a:t>
            </a:r>
          </a:p>
        </p:txBody>
      </p:sp>
      <p:sp>
        <p:nvSpPr>
          <p:cNvPr id="20" name="TextBox 19">
            <a:extLst>
              <a:ext uri="{FF2B5EF4-FFF2-40B4-BE49-F238E27FC236}">
                <a16:creationId xmlns:a16="http://schemas.microsoft.com/office/drawing/2014/main" id="{65E4AA58-F8DC-ADF1-C410-9C4C661B4E68}"/>
              </a:ext>
            </a:extLst>
          </p:cNvPr>
          <p:cNvSpPr txBox="1"/>
          <p:nvPr/>
        </p:nvSpPr>
        <p:spPr>
          <a:xfrm>
            <a:off x="3552092" y="4959564"/>
            <a:ext cx="1821332" cy="707886"/>
          </a:xfrm>
          <a:prstGeom prst="rect">
            <a:avLst/>
          </a:prstGeom>
          <a:noFill/>
        </p:spPr>
        <p:txBody>
          <a:bodyPr wrap="none" rtlCol="0">
            <a:spAutoFit/>
          </a:bodyPr>
          <a:lstStyle/>
          <a:p>
            <a:pPr algn="ctr"/>
            <a:r>
              <a:rPr lang="en-US" sz="2000" dirty="0">
                <a:latin typeface="Maiandra GD" panose="020E0502030308020204" pitchFamily="34" charset="77"/>
              </a:rPr>
              <a:t>Environmental</a:t>
            </a:r>
          </a:p>
          <a:p>
            <a:pPr algn="ctr"/>
            <a:r>
              <a:rPr lang="en-US" sz="2000" dirty="0">
                <a:latin typeface="Maiandra GD" panose="020E0502030308020204" pitchFamily="34" charset="77"/>
              </a:rPr>
              <a:t>Factors</a:t>
            </a:r>
          </a:p>
        </p:txBody>
      </p:sp>
      <p:sp>
        <p:nvSpPr>
          <p:cNvPr id="22" name="Rectangle 21">
            <a:extLst>
              <a:ext uri="{FF2B5EF4-FFF2-40B4-BE49-F238E27FC236}">
                <a16:creationId xmlns:a16="http://schemas.microsoft.com/office/drawing/2014/main" id="{A9F753D2-C62E-050E-2633-00ABA8A40B89}"/>
              </a:ext>
            </a:extLst>
          </p:cNvPr>
          <p:cNvSpPr/>
          <p:nvPr/>
        </p:nvSpPr>
        <p:spPr>
          <a:xfrm>
            <a:off x="7385538" y="3303671"/>
            <a:ext cx="1371599" cy="11254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Maiandra GD" panose="020E0502030308020204" pitchFamily="34" charset="77"/>
            </a:endParaRPr>
          </a:p>
        </p:txBody>
      </p:sp>
      <p:sp>
        <p:nvSpPr>
          <p:cNvPr id="23" name="Rectangle 22">
            <a:extLst>
              <a:ext uri="{FF2B5EF4-FFF2-40B4-BE49-F238E27FC236}">
                <a16:creationId xmlns:a16="http://schemas.microsoft.com/office/drawing/2014/main" id="{D694300D-26A5-C108-5D61-9C0B6470046D}"/>
              </a:ext>
            </a:extLst>
          </p:cNvPr>
          <p:cNvSpPr/>
          <p:nvPr/>
        </p:nvSpPr>
        <p:spPr>
          <a:xfrm>
            <a:off x="8829254" y="1924807"/>
            <a:ext cx="1834356"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5A64AA05-5616-12E3-E395-9981BA67ACBF}"/>
              </a:ext>
            </a:extLst>
          </p:cNvPr>
          <p:cNvSpPr/>
          <p:nvPr/>
        </p:nvSpPr>
        <p:spPr>
          <a:xfrm>
            <a:off x="8813023" y="4816269"/>
            <a:ext cx="1834356"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Maiandra GD" panose="020E0502030308020204" pitchFamily="34" charset="77"/>
            </a:endParaRPr>
          </a:p>
        </p:txBody>
      </p:sp>
      <p:sp>
        <p:nvSpPr>
          <p:cNvPr id="25" name="Rectangle 24">
            <a:extLst>
              <a:ext uri="{FF2B5EF4-FFF2-40B4-BE49-F238E27FC236}">
                <a16:creationId xmlns:a16="http://schemas.microsoft.com/office/drawing/2014/main" id="{C1C346DC-D6EE-F0E5-A3F4-BB3B44CDFBAA}"/>
              </a:ext>
            </a:extLst>
          </p:cNvPr>
          <p:cNvSpPr/>
          <p:nvPr/>
        </p:nvSpPr>
        <p:spPr>
          <a:xfrm>
            <a:off x="5680798" y="4837706"/>
            <a:ext cx="1744588"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Maiandra GD" panose="020E0502030308020204" pitchFamily="34" charset="77"/>
            </a:endParaRPr>
          </a:p>
        </p:txBody>
      </p:sp>
      <p:sp>
        <p:nvSpPr>
          <p:cNvPr id="26" name="Rectangle 25">
            <a:extLst>
              <a:ext uri="{FF2B5EF4-FFF2-40B4-BE49-F238E27FC236}">
                <a16:creationId xmlns:a16="http://schemas.microsoft.com/office/drawing/2014/main" id="{6F1BFFF7-14C7-54CA-5315-07783E6034FC}"/>
              </a:ext>
            </a:extLst>
          </p:cNvPr>
          <p:cNvSpPr/>
          <p:nvPr/>
        </p:nvSpPr>
        <p:spPr>
          <a:xfrm>
            <a:off x="5680798" y="1918660"/>
            <a:ext cx="1728358"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TextBox 26">
            <a:extLst>
              <a:ext uri="{FF2B5EF4-FFF2-40B4-BE49-F238E27FC236}">
                <a16:creationId xmlns:a16="http://schemas.microsoft.com/office/drawing/2014/main" id="{D224E3FB-8144-CA0F-1B14-4C8B1B96E885}"/>
              </a:ext>
            </a:extLst>
          </p:cNvPr>
          <p:cNvSpPr txBox="1"/>
          <p:nvPr/>
        </p:nvSpPr>
        <p:spPr>
          <a:xfrm>
            <a:off x="7387075" y="3516096"/>
            <a:ext cx="1295547" cy="707886"/>
          </a:xfrm>
          <a:prstGeom prst="rect">
            <a:avLst/>
          </a:prstGeom>
          <a:noFill/>
        </p:spPr>
        <p:txBody>
          <a:bodyPr wrap="none" rtlCol="0">
            <a:spAutoFit/>
          </a:bodyPr>
          <a:lstStyle/>
          <a:p>
            <a:pPr algn="ctr"/>
            <a:r>
              <a:rPr lang="en-US" sz="2000" b="1" dirty="0">
                <a:latin typeface="Maiandra GD" panose="020E0502030308020204" pitchFamily="34" charset="77"/>
              </a:rPr>
              <a:t>IMS</a:t>
            </a:r>
          </a:p>
          <a:p>
            <a:pPr algn="ctr"/>
            <a:r>
              <a:rPr lang="en-US" sz="2000" b="1" dirty="0">
                <a:latin typeface="Maiandra GD" panose="020E0502030308020204" pitchFamily="34" charset="77"/>
              </a:rPr>
              <a:t>Adoption</a:t>
            </a:r>
          </a:p>
        </p:txBody>
      </p:sp>
      <p:sp>
        <p:nvSpPr>
          <p:cNvPr id="28" name="TextBox 27">
            <a:extLst>
              <a:ext uri="{FF2B5EF4-FFF2-40B4-BE49-F238E27FC236}">
                <a16:creationId xmlns:a16="http://schemas.microsoft.com/office/drawing/2014/main" id="{8A110236-668F-93AF-D50F-DAE2C8DF2256}"/>
              </a:ext>
            </a:extLst>
          </p:cNvPr>
          <p:cNvSpPr txBox="1"/>
          <p:nvPr/>
        </p:nvSpPr>
        <p:spPr>
          <a:xfrm>
            <a:off x="5894000" y="2207775"/>
            <a:ext cx="1301959" cy="707886"/>
          </a:xfrm>
          <a:prstGeom prst="rect">
            <a:avLst/>
          </a:prstGeom>
          <a:noFill/>
        </p:spPr>
        <p:txBody>
          <a:bodyPr wrap="none" rtlCol="0">
            <a:spAutoFit/>
          </a:bodyPr>
          <a:lstStyle/>
          <a:p>
            <a:pPr algn="ctr"/>
            <a:r>
              <a:rPr lang="en-US" sz="2000" dirty="0">
                <a:latin typeface="Maiandra GD" panose="020E0502030308020204" pitchFamily="34" charset="77"/>
              </a:rPr>
              <a:t>Individual</a:t>
            </a:r>
          </a:p>
          <a:p>
            <a:pPr algn="ctr"/>
            <a:r>
              <a:rPr lang="en-US" sz="2000" dirty="0">
                <a:latin typeface="Maiandra GD" panose="020E0502030308020204" pitchFamily="34" charset="77"/>
              </a:rPr>
              <a:t>Factors</a:t>
            </a:r>
          </a:p>
        </p:txBody>
      </p:sp>
      <p:sp>
        <p:nvSpPr>
          <p:cNvPr id="29" name="TextBox 28">
            <a:extLst>
              <a:ext uri="{FF2B5EF4-FFF2-40B4-BE49-F238E27FC236}">
                <a16:creationId xmlns:a16="http://schemas.microsoft.com/office/drawing/2014/main" id="{ED904ECC-97CE-E318-F7DE-C7C36FAE5D5E}"/>
              </a:ext>
            </a:extLst>
          </p:cNvPr>
          <p:cNvSpPr txBox="1"/>
          <p:nvPr/>
        </p:nvSpPr>
        <p:spPr>
          <a:xfrm>
            <a:off x="8832459" y="2169358"/>
            <a:ext cx="1814920" cy="707886"/>
          </a:xfrm>
          <a:prstGeom prst="rect">
            <a:avLst/>
          </a:prstGeom>
          <a:noFill/>
        </p:spPr>
        <p:txBody>
          <a:bodyPr wrap="none" rtlCol="0">
            <a:spAutoFit/>
          </a:bodyPr>
          <a:lstStyle/>
          <a:p>
            <a:pPr algn="ctr"/>
            <a:r>
              <a:rPr lang="en-US" sz="2000" dirty="0" err="1">
                <a:latin typeface="Maiandra GD" panose="020E0502030308020204" pitchFamily="34" charset="77"/>
              </a:rPr>
              <a:t>Organisational</a:t>
            </a:r>
            <a:endParaRPr lang="en-US" sz="2000" dirty="0">
              <a:latin typeface="Maiandra GD" panose="020E0502030308020204" pitchFamily="34" charset="77"/>
            </a:endParaRPr>
          </a:p>
          <a:p>
            <a:pPr algn="ctr"/>
            <a:r>
              <a:rPr lang="en-US" sz="2000" dirty="0">
                <a:latin typeface="Maiandra GD" panose="020E0502030308020204" pitchFamily="34" charset="77"/>
              </a:rPr>
              <a:t>Factors</a:t>
            </a:r>
          </a:p>
        </p:txBody>
      </p:sp>
      <p:sp>
        <p:nvSpPr>
          <p:cNvPr id="30" name="TextBox 29">
            <a:extLst>
              <a:ext uri="{FF2B5EF4-FFF2-40B4-BE49-F238E27FC236}">
                <a16:creationId xmlns:a16="http://schemas.microsoft.com/office/drawing/2014/main" id="{92DF2C38-1D89-5D84-22B6-088CD3E3B290}"/>
              </a:ext>
            </a:extLst>
          </p:cNvPr>
          <p:cNvSpPr txBox="1"/>
          <p:nvPr/>
        </p:nvSpPr>
        <p:spPr>
          <a:xfrm>
            <a:off x="5680798" y="4989924"/>
            <a:ext cx="1728358" cy="707886"/>
          </a:xfrm>
          <a:prstGeom prst="rect">
            <a:avLst/>
          </a:prstGeom>
          <a:noFill/>
        </p:spPr>
        <p:txBody>
          <a:bodyPr wrap="none" rtlCol="0">
            <a:spAutoFit/>
          </a:bodyPr>
          <a:lstStyle/>
          <a:p>
            <a:pPr algn="ctr"/>
            <a:r>
              <a:rPr lang="en-US" sz="2000" dirty="0">
                <a:latin typeface="Maiandra GD" panose="020E0502030308020204" pitchFamily="34" charset="77"/>
              </a:rPr>
              <a:t>Technological</a:t>
            </a:r>
          </a:p>
          <a:p>
            <a:pPr algn="ctr"/>
            <a:r>
              <a:rPr lang="en-US" sz="2000" dirty="0">
                <a:latin typeface="Maiandra GD" panose="020E0502030308020204" pitchFamily="34" charset="77"/>
              </a:rPr>
              <a:t>Factors</a:t>
            </a:r>
          </a:p>
        </p:txBody>
      </p:sp>
      <p:sp>
        <p:nvSpPr>
          <p:cNvPr id="31" name="TextBox 30">
            <a:extLst>
              <a:ext uri="{FF2B5EF4-FFF2-40B4-BE49-F238E27FC236}">
                <a16:creationId xmlns:a16="http://schemas.microsoft.com/office/drawing/2014/main" id="{877EAFDF-E713-F39D-9B97-96B8CA0F4624}"/>
              </a:ext>
            </a:extLst>
          </p:cNvPr>
          <p:cNvSpPr txBox="1"/>
          <p:nvPr/>
        </p:nvSpPr>
        <p:spPr>
          <a:xfrm>
            <a:off x="8829253" y="5092799"/>
            <a:ext cx="1821332" cy="707886"/>
          </a:xfrm>
          <a:prstGeom prst="rect">
            <a:avLst/>
          </a:prstGeom>
          <a:noFill/>
        </p:spPr>
        <p:txBody>
          <a:bodyPr wrap="none" rtlCol="0">
            <a:spAutoFit/>
          </a:bodyPr>
          <a:lstStyle/>
          <a:p>
            <a:pPr algn="ctr"/>
            <a:r>
              <a:rPr lang="en-US" sz="2000" dirty="0">
                <a:latin typeface="Maiandra GD" panose="020E0502030308020204" pitchFamily="34" charset="77"/>
              </a:rPr>
              <a:t>Environmental</a:t>
            </a:r>
          </a:p>
          <a:p>
            <a:pPr algn="ctr"/>
            <a:r>
              <a:rPr lang="en-US" sz="2000" dirty="0">
                <a:latin typeface="Maiandra GD" panose="020E0502030308020204" pitchFamily="34" charset="77"/>
              </a:rPr>
              <a:t>Factors</a:t>
            </a:r>
          </a:p>
        </p:txBody>
      </p:sp>
      <p:sp>
        <p:nvSpPr>
          <p:cNvPr id="33" name="TextBox 32">
            <a:extLst>
              <a:ext uri="{FF2B5EF4-FFF2-40B4-BE49-F238E27FC236}">
                <a16:creationId xmlns:a16="http://schemas.microsoft.com/office/drawing/2014/main" id="{7D077404-F5AD-FDD6-2777-F8D7579E2A1D}"/>
              </a:ext>
            </a:extLst>
          </p:cNvPr>
          <p:cNvSpPr txBox="1"/>
          <p:nvPr/>
        </p:nvSpPr>
        <p:spPr>
          <a:xfrm>
            <a:off x="400146" y="1034306"/>
            <a:ext cx="1834356" cy="830997"/>
          </a:xfrm>
          <a:prstGeom prst="rect">
            <a:avLst/>
          </a:prstGeom>
          <a:noFill/>
        </p:spPr>
        <p:txBody>
          <a:bodyPr wrap="square" rtlCol="0">
            <a:spAutoFit/>
          </a:bodyPr>
          <a:lstStyle/>
          <a:p>
            <a:pPr algn="ctr"/>
            <a:r>
              <a:rPr lang="en-US" sz="1600" dirty="0">
                <a:highlight>
                  <a:srgbClr val="FFFF00"/>
                </a:highlight>
                <a:latin typeface="Maiandra GD" panose="020E0502030308020204" pitchFamily="34" charset="77"/>
              </a:rPr>
              <a:t>Innovativeness</a:t>
            </a:r>
          </a:p>
          <a:p>
            <a:pPr algn="ctr"/>
            <a:r>
              <a:rPr lang="en-US" sz="1600" dirty="0">
                <a:latin typeface="Maiandra GD" panose="020E0502030308020204" pitchFamily="34" charset="77"/>
              </a:rPr>
              <a:t>IT Ability</a:t>
            </a:r>
          </a:p>
          <a:p>
            <a:pPr algn="ctr"/>
            <a:r>
              <a:rPr lang="en-US" sz="1600" dirty="0">
                <a:latin typeface="Maiandra GD" panose="020E0502030308020204" pitchFamily="34" charset="77"/>
              </a:rPr>
              <a:t>IT Experience</a:t>
            </a:r>
          </a:p>
        </p:txBody>
      </p:sp>
      <p:sp>
        <p:nvSpPr>
          <p:cNvPr id="34" name="TextBox 33">
            <a:extLst>
              <a:ext uri="{FF2B5EF4-FFF2-40B4-BE49-F238E27FC236}">
                <a16:creationId xmlns:a16="http://schemas.microsoft.com/office/drawing/2014/main" id="{7C8D6A58-5AAF-2457-35BC-775411D2293E}"/>
              </a:ext>
            </a:extLst>
          </p:cNvPr>
          <p:cNvSpPr txBox="1"/>
          <p:nvPr/>
        </p:nvSpPr>
        <p:spPr>
          <a:xfrm>
            <a:off x="382147" y="4005974"/>
            <a:ext cx="1834356" cy="830997"/>
          </a:xfrm>
          <a:prstGeom prst="rect">
            <a:avLst/>
          </a:prstGeom>
          <a:noFill/>
        </p:spPr>
        <p:txBody>
          <a:bodyPr wrap="square" rtlCol="0">
            <a:spAutoFit/>
          </a:bodyPr>
          <a:lstStyle/>
          <a:p>
            <a:pPr algn="ctr"/>
            <a:r>
              <a:rPr lang="en-US" sz="1600" dirty="0">
                <a:latin typeface="Maiandra GD" panose="020E0502030308020204" pitchFamily="34" charset="77"/>
              </a:rPr>
              <a:t>Perceived Benefits</a:t>
            </a:r>
          </a:p>
          <a:p>
            <a:pPr algn="ctr"/>
            <a:r>
              <a:rPr lang="en-US" sz="1600" dirty="0">
                <a:latin typeface="Maiandra GD" panose="020E0502030308020204" pitchFamily="34" charset="77"/>
              </a:rPr>
              <a:t>Compatibility</a:t>
            </a:r>
          </a:p>
          <a:p>
            <a:pPr algn="ctr"/>
            <a:r>
              <a:rPr lang="en-US" sz="1600" dirty="0">
                <a:highlight>
                  <a:srgbClr val="FFFF00"/>
                </a:highlight>
                <a:latin typeface="Maiandra GD" panose="020E0502030308020204" pitchFamily="34" charset="77"/>
              </a:rPr>
              <a:t>Cost</a:t>
            </a:r>
          </a:p>
        </p:txBody>
      </p:sp>
      <p:sp>
        <p:nvSpPr>
          <p:cNvPr id="35" name="TextBox 34">
            <a:extLst>
              <a:ext uri="{FF2B5EF4-FFF2-40B4-BE49-F238E27FC236}">
                <a16:creationId xmlns:a16="http://schemas.microsoft.com/office/drawing/2014/main" id="{807C1481-A41A-3B98-DD65-B7A3ABB4415A}"/>
              </a:ext>
            </a:extLst>
          </p:cNvPr>
          <p:cNvSpPr txBox="1"/>
          <p:nvPr/>
        </p:nvSpPr>
        <p:spPr>
          <a:xfrm>
            <a:off x="3471538" y="3974952"/>
            <a:ext cx="2079245" cy="830997"/>
          </a:xfrm>
          <a:prstGeom prst="rect">
            <a:avLst/>
          </a:prstGeom>
          <a:noFill/>
        </p:spPr>
        <p:txBody>
          <a:bodyPr wrap="square" rtlCol="0">
            <a:spAutoFit/>
          </a:bodyPr>
          <a:lstStyle/>
          <a:p>
            <a:pPr algn="ctr"/>
            <a:r>
              <a:rPr lang="en-US" sz="1600" dirty="0">
                <a:latin typeface="Maiandra GD" panose="020E0502030308020204" pitchFamily="34" charset="77"/>
              </a:rPr>
              <a:t>Consumer Pressure</a:t>
            </a:r>
          </a:p>
          <a:p>
            <a:pPr algn="ctr"/>
            <a:r>
              <a:rPr lang="en-US" sz="1600" dirty="0">
                <a:highlight>
                  <a:srgbClr val="FFFF00"/>
                </a:highlight>
                <a:latin typeface="Maiandra GD" panose="020E0502030308020204" pitchFamily="34" charset="77"/>
              </a:rPr>
              <a:t>Competitor Pressure</a:t>
            </a:r>
          </a:p>
          <a:p>
            <a:pPr algn="ctr"/>
            <a:r>
              <a:rPr lang="en-US" sz="1600" dirty="0">
                <a:latin typeface="Maiandra GD" panose="020E0502030308020204" pitchFamily="34" charset="77"/>
              </a:rPr>
              <a:t>External Support</a:t>
            </a:r>
          </a:p>
        </p:txBody>
      </p:sp>
      <p:sp>
        <p:nvSpPr>
          <p:cNvPr id="36" name="TextBox 35">
            <a:extLst>
              <a:ext uri="{FF2B5EF4-FFF2-40B4-BE49-F238E27FC236}">
                <a16:creationId xmlns:a16="http://schemas.microsoft.com/office/drawing/2014/main" id="{FEC28C2D-343F-7F11-C56C-4E0B854FD6A9}"/>
              </a:ext>
            </a:extLst>
          </p:cNvPr>
          <p:cNvSpPr txBox="1"/>
          <p:nvPr/>
        </p:nvSpPr>
        <p:spPr>
          <a:xfrm>
            <a:off x="3440327" y="1320669"/>
            <a:ext cx="2229236" cy="584775"/>
          </a:xfrm>
          <a:prstGeom prst="rect">
            <a:avLst/>
          </a:prstGeom>
          <a:noFill/>
        </p:spPr>
        <p:txBody>
          <a:bodyPr wrap="square" rtlCol="0">
            <a:spAutoFit/>
          </a:bodyPr>
          <a:lstStyle/>
          <a:p>
            <a:pPr algn="ctr"/>
            <a:r>
              <a:rPr lang="en-US" sz="1600" dirty="0">
                <a:latin typeface="Maiandra GD" panose="020E0502030308020204" pitchFamily="34" charset="77"/>
              </a:rPr>
              <a:t>Technology Readiness</a:t>
            </a:r>
          </a:p>
          <a:p>
            <a:pPr algn="ctr"/>
            <a:r>
              <a:rPr lang="en-US" sz="1600" dirty="0">
                <a:latin typeface="Maiandra GD" panose="020E0502030308020204" pitchFamily="34" charset="77"/>
              </a:rPr>
              <a:t>Firm Size</a:t>
            </a:r>
            <a:endParaRPr lang="en-US" sz="1600" dirty="0">
              <a:highlight>
                <a:srgbClr val="FFFF00"/>
              </a:highlight>
              <a:latin typeface="Maiandra GD" panose="020E0502030308020204" pitchFamily="34" charset="77"/>
            </a:endParaRPr>
          </a:p>
        </p:txBody>
      </p:sp>
      <p:sp>
        <p:nvSpPr>
          <p:cNvPr id="37" name="TextBox 36">
            <a:extLst>
              <a:ext uri="{FF2B5EF4-FFF2-40B4-BE49-F238E27FC236}">
                <a16:creationId xmlns:a16="http://schemas.microsoft.com/office/drawing/2014/main" id="{5D3414E3-699B-530E-2D82-F4100F8707AA}"/>
              </a:ext>
            </a:extLst>
          </p:cNvPr>
          <p:cNvSpPr txBox="1"/>
          <p:nvPr/>
        </p:nvSpPr>
        <p:spPr>
          <a:xfrm>
            <a:off x="8513269" y="1330989"/>
            <a:ext cx="2229236" cy="584775"/>
          </a:xfrm>
          <a:prstGeom prst="rect">
            <a:avLst/>
          </a:prstGeom>
          <a:noFill/>
        </p:spPr>
        <p:txBody>
          <a:bodyPr wrap="square" rtlCol="0">
            <a:spAutoFit/>
          </a:bodyPr>
          <a:lstStyle/>
          <a:p>
            <a:pPr algn="ctr"/>
            <a:r>
              <a:rPr lang="en-US" sz="1600" dirty="0">
                <a:latin typeface="Maiandra GD" panose="020E0502030308020204" pitchFamily="34" charset="77"/>
              </a:rPr>
              <a:t>Technology Readiness</a:t>
            </a:r>
          </a:p>
          <a:p>
            <a:pPr algn="ctr"/>
            <a:r>
              <a:rPr lang="en-US" sz="1600" dirty="0">
                <a:latin typeface="Maiandra GD" panose="020E0502030308020204" pitchFamily="34" charset="77"/>
              </a:rPr>
              <a:t>Firm Size</a:t>
            </a:r>
            <a:endParaRPr lang="en-US" sz="1600" dirty="0">
              <a:highlight>
                <a:srgbClr val="FFFF00"/>
              </a:highlight>
              <a:latin typeface="Maiandra GD" panose="020E0502030308020204" pitchFamily="34" charset="77"/>
            </a:endParaRPr>
          </a:p>
        </p:txBody>
      </p:sp>
      <p:sp>
        <p:nvSpPr>
          <p:cNvPr id="38" name="TextBox 37">
            <a:extLst>
              <a:ext uri="{FF2B5EF4-FFF2-40B4-BE49-F238E27FC236}">
                <a16:creationId xmlns:a16="http://schemas.microsoft.com/office/drawing/2014/main" id="{04247451-C574-116C-27C5-99FF696B81FE}"/>
              </a:ext>
            </a:extLst>
          </p:cNvPr>
          <p:cNvSpPr txBox="1"/>
          <p:nvPr/>
        </p:nvSpPr>
        <p:spPr>
          <a:xfrm>
            <a:off x="5597288" y="3988744"/>
            <a:ext cx="1834356" cy="830997"/>
          </a:xfrm>
          <a:prstGeom prst="rect">
            <a:avLst/>
          </a:prstGeom>
          <a:noFill/>
        </p:spPr>
        <p:txBody>
          <a:bodyPr wrap="square" rtlCol="0">
            <a:spAutoFit/>
          </a:bodyPr>
          <a:lstStyle/>
          <a:p>
            <a:pPr algn="ctr"/>
            <a:r>
              <a:rPr lang="en-US" sz="1600" dirty="0">
                <a:highlight>
                  <a:srgbClr val="FFFF00"/>
                </a:highlight>
                <a:latin typeface="Maiandra GD" panose="020E0502030308020204" pitchFamily="34" charset="77"/>
              </a:rPr>
              <a:t>Perceived Benefits</a:t>
            </a:r>
          </a:p>
          <a:p>
            <a:pPr algn="ctr"/>
            <a:r>
              <a:rPr lang="en-US" sz="1600" dirty="0">
                <a:latin typeface="Maiandra GD" panose="020E0502030308020204" pitchFamily="34" charset="77"/>
              </a:rPr>
              <a:t>Compatibility</a:t>
            </a:r>
          </a:p>
          <a:p>
            <a:pPr algn="ctr"/>
            <a:r>
              <a:rPr lang="en-US" sz="1600" dirty="0">
                <a:latin typeface="Maiandra GD" panose="020E0502030308020204" pitchFamily="34" charset="77"/>
              </a:rPr>
              <a:t>Cost</a:t>
            </a:r>
          </a:p>
        </p:txBody>
      </p:sp>
      <p:sp>
        <p:nvSpPr>
          <p:cNvPr id="39" name="TextBox 38">
            <a:extLst>
              <a:ext uri="{FF2B5EF4-FFF2-40B4-BE49-F238E27FC236}">
                <a16:creationId xmlns:a16="http://schemas.microsoft.com/office/drawing/2014/main" id="{68A58614-AF72-F557-BC31-1F19A161E97E}"/>
              </a:ext>
            </a:extLst>
          </p:cNvPr>
          <p:cNvSpPr txBox="1"/>
          <p:nvPr/>
        </p:nvSpPr>
        <p:spPr>
          <a:xfrm>
            <a:off x="8684159" y="3881082"/>
            <a:ext cx="2079245" cy="830997"/>
          </a:xfrm>
          <a:prstGeom prst="rect">
            <a:avLst/>
          </a:prstGeom>
          <a:noFill/>
        </p:spPr>
        <p:txBody>
          <a:bodyPr wrap="square" rtlCol="0">
            <a:spAutoFit/>
          </a:bodyPr>
          <a:lstStyle/>
          <a:p>
            <a:pPr algn="ctr"/>
            <a:r>
              <a:rPr lang="en-US" sz="1600" dirty="0">
                <a:latin typeface="Maiandra GD" panose="020E0502030308020204" pitchFamily="34" charset="77"/>
              </a:rPr>
              <a:t>Consumer Pressure</a:t>
            </a:r>
          </a:p>
          <a:p>
            <a:pPr algn="ctr"/>
            <a:r>
              <a:rPr lang="en-US" sz="1600" dirty="0">
                <a:latin typeface="Maiandra GD" panose="020E0502030308020204" pitchFamily="34" charset="77"/>
              </a:rPr>
              <a:t>Competitor Pressure</a:t>
            </a:r>
          </a:p>
          <a:p>
            <a:pPr algn="ctr"/>
            <a:r>
              <a:rPr lang="en-US" sz="1600" dirty="0">
                <a:latin typeface="Maiandra GD" panose="020E0502030308020204" pitchFamily="34" charset="77"/>
              </a:rPr>
              <a:t>External Support</a:t>
            </a:r>
          </a:p>
        </p:txBody>
      </p:sp>
      <p:sp>
        <p:nvSpPr>
          <p:cNvPr id="40" name="TextBox 39">
            <a:extLst>
              <a:ext uri="{FF2B5EF4-FFF2-40B4-BE49-F238E27FC236}">
                <a16:creationId xmlns:a16="http://schemas.microsoft.com/office/drawing/2014/main" id="{109FC0A7-079A-0A6E-66D2-8DCFCA787CE7}"/>
              </a:ext>
            </a:extLst>
          </p:cNvPr>
          <p:cNvSpPr txBox="1"/>
          <p:nvPr/>
        </p:nvSpPr>
        <p:spPr>
          <a:xfrm>
            <a:off x="5605261" y="1040765"/>
            <a:ext cx="1834356" cy="830997"/>
          </a:xfrm>
          <a:prstGeom prst="rect">
            <a:avLst/>
          </a:prstGeom>
          <a:noFill/>
        </p:spPr>
        <p:txBody>
          <a:bodyPr wrap="square" rtlCol="0">
            <a:spAutoFit/>
          </a:bodyPr>
          <a:lstStyle/>
          <a:p>
            <a:pPr algn="ctr"/>
            <a:r>
              <a:rPr lang="en-US" sz="1600" dirty="0">
                <a:latin typeface="Maiandra GD" panose="020E0502030308020204" pitchFamily="34" charset="77"/>
              </a:rPr>
              <a:t>Innovativeness</a:t>
            </a:r>
          </a:p>
          <a:p>
            <a:pPr algn="ctr"/>
            <a:r>
              <a:rPr lang="en-US" sz="1600" dirty="0">
                <a:latin typeface="Maiandra GD" panose="020E0502030308020204" pitchFamily="34" charset="77"/>
              </a:rPr>
              <a:t>IT Ability</a:t>
            </a:r>
          </a:p>
          <a:p>
            <a:pPr algn="ctr"/>
            <a:r>
              <a:rPr lang="en-US" sz="1600" dirty="0">
                <a:latin typeface="Maiandra GD" panose="020E0502030308020204" pitchFamily="34" charset="77"/>
              </a:rPr>
              <a:t>IT Experience</a:t>
            </a:r>
          </a:p>
        </p:txBody>
      </p:sp>
      <p:sp>
        <p:nvSpPr>
          <p:cNvPr id="41" name="Notched Right Arrow 40">
            <a:extLst>
              <a:ext uri="{FF2B5EF4-FFF2-40B4-BE49-F238E27FC236}">
                <a16:creationId xmlns:a16="http://schemas.microsoft.com/office/drawing/2014/main" id="{98E41415-E9FB-463F-DB0B-5331D5721038}"/>
              </a:ext>
            </a:extLst>
          </p:cNvPr>
          <p:cNvSpPr/>
          <p:nvPr/>
        </p:nvSpPr>
        <p:spPr>
          <a:xfrm rot="19140279">
            <a:off x="2023813" y="4476653"/>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Notched Right Arrow 41">
            <a:extLst>
              <a:ext uri="{FF2B5EF4-FFF2-40B4-BE49-F238E27FC236}">
                <a16:creationId xmlns:a16="http://schemas.microsoft.com/office/drawing/2014/main" id="{08E67A31-CB1C-8134-9561-A731D7756098}"/>
              </a:ext>
            </a:extLst>
          </p:cNvPr>
          <p:cNvSpPr/>
          <p:nvPr/>
        </p:nvSpPr>
        <p:spPr>
          <a:xfrm rot="19140279">
            <a:off x="7303995" y="4625107"/>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Notched Right Arrow 42">
            <a:extLst>
              <a:ext uri="{FF2B5EF4-FFF2-40B4-BE49-F238E27FC236}">
                <a16:creationId xmlns:a16="http://schemas.microsoft.com/office/drawing/2014/main" id="{6DCF06F9-4517-0EA3-4B3E-911459E8A152}"/>
              </a:ext>
            </a:extLst>
          </p:cNvPr>
          <p:cNvSpPr/>
          <p:nvPr/>
        </p:nvSpPr>
        <p:spPr>
          <a:xfrm rot="14117599">
            <a:off x="3254165" y="4534889"/>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Notched Right Arrow 43">
            <a:extLst>
              <a:ext uri="{FF2B5EF4-FFF2-40B4-BE49-F238E27FC236}">
                <a16:creationId xmlns:a16="http://schemas.microsoft.com/office/drawing/2014/main" id="{7F498961-DCDA-E1A4-5A9E-17DCD4774293}"/>
              </a:ext>
            </a:extLst>
          </p:cNvPr>
          <p:cNvSpPr/>
          <p:nvPr/>
        </p:nvSpPr>
        <p:spPr>
          <a:xfrm rot="13043830">
            <a:off x="8569901" y="4564121"/>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Notched Right Arrow 44">
            <a:extLst>
              <a:ext uri="{FF2B5EF4-FFF2-40B4-BE49-F238E27FC236}">
                <a16:creationId xmlns:a16="http://schemas.microsoft.com/office/drawing/2014/main" id="{CEF22739-156A-B182-EB62-7F1EF3B9FF25}"/>
              </a:ext>
            </a:extLst>
          </p:cNvPr>
          <p:cNvSpPr/>
          <p:nvPr/>
        </p:nvSpPr>
        <p:spPr>
          <a:xfrm rot="7768457">
            <a:off x="3338402" y="3051336"/>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Notched Right Arrow 45">
            <a:extLst>
              <a:ext uri="{FF2B5EF4-FFF2-40B4-BE49-F238E27FC236}">
                <a16:creationId xmlns:a16="http://schemas.microsoft.com/office/drawing/2014/main" id="{E9152A1E-E4C3-6825-46A7-2367BF008119}"/>
              </a:ext>
            </a:extLst>
          </p:cNvPr>
          <p:cNvSpPr/>
          <p:nvPr/>
        </p:nvSpPr>
        <p:spPr>
          <a:xfrm rot="3193328">
            <a:off x="7244266" y="3031773"/>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Notched Right Arrow 46">
            <a:extLst>
              <a:ext uri="{FF2B5EF4-FFF2-40B4-BE49-F238E27FC236}">
                <a16:creationId xmlns:a16="http://schemas.microsoft.com/office/drawing/2014/main" id="{C737D2CC-5512-2CCC-7E5F-A16E9D9660D5}"/>
              </a:ext>
            </a:extLst>
          </p:cNvPr>
          <p:cNvSpPr/>
          <p:nvPr/>
        </p:nvSpPr>
        <p:spPr>
          <a:xfrm rot="3193328">
            <a:off x="1934060" y="3015280"/>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Notched Right Arrow 47">
            <a:extLst>
              <a:ext uri="{FF2B5EF4-FFF2-40B4-BE49-F238E27FC236}">
                <a16:creationId xmlns:a16="http://schemas.microsoft.com/office/drawing/2014/main" id="{6752D699-0B17-A92A-FD26-B0DF7F22AB5E}"/>
              </a:ext>
            </a:extLst>
          </p:cNvPr>
          <p:cNvSpPr/>
          <p:nvPr/>
        </p:nvSpPr>
        <p:spPr>
          <a:xfrm rot="7768457">
            <a:off x="8588811" y="3083682"/>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403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574040" y="1226495"/>
            <a:ext cx="6893560" cy="3970318"/>
          </a:xfrm>
          <a:prstGeom prst="rect">
            <a:avLst/>
          </a:prstGeom>
          <a:noFill/>
          <a:ln>
            <a:noFill/>
          </a:ln>
        </p:spPr>
        <p:txBody>
          <a:bodyPr spcFirstLastPara="1" wrap="square" lIns="91425" tIns="45700" rIns="91425" bIns="45700" anchor="t" anchorCtr="0">
            <a:spAutoFit/>
          </a:bodyPr>
          <a:lstStyle/>
          <a:p>
            <a:pPr marL="0" marR="0" lvl="0" indent="-177800" algn="l" rtl="0">
              <a:spcBef>
                <a:spcPts val="0"/>
              </a:spcBef>
              <a:spcAft>
                <a:spcPts val="0"/>
              </a:spcAft>
              <a:buClr>
                <a:srgbClr val="191B0E"/>
              </a:buClr>
              <a:buSzPts val="2800"/>
              <a:buFont typeface="Arial" panose="020B0604020202020204"/>
              <a:buChar char="•"/>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Introduction</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77800" algn="l" rtl="0">
              <a:spcBef>
                <a:spcPts val="0"/>
              </a:spcBef>
              <a:spcAft>
                <a:spcPts val="0"/>
              </a:spcAft>
              <a:buClr>
                <a:srgbClr val="191B0E"/>
              </a:buClr>
              <a:buSzPts val="2800"/>
              <a:buFont typeface="Arial" panose="020B0604020202020204"/>
              <a:buChar char="•"/>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Background</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77800" algn="l" rtl="0">
              <a:spcBef>
                <a:spcPts val="0"/>
              </a:spcBef>
              <a:spcAft>
                <a:spcPts val="0"/>
              </a:spcAft>
              <a:buClr>
                <a:srgbClr val="191B0E"/>
              </a:buClr>
              <a:buSzPts val="2800"/>
              <a:buFont typeface="Arial" panose="020B0604020202020204"/>
              <a:buChar char="•"/>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Problem Statement</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77800" algn="l" rtl="0">
              <a:spcBef>
                <a:spcPts val="0"/>
              </a:spcBef>
              <a:spcAft>
                <a:spcPts val="0"/>
              </a:spcAft>
              <a:buClr>
                <a:srgbClr val="191B0E"/>
              </a:buClr>
              <a:buSzPts val="2800"/>
              <a:buFont typeface="Arial" panose="020B0604020202020204"/>
              <a:buChar char="•"/>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Study Objectives</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77800" algn="l" rtl="0">
              <a:spcBef>
                <a:spcPts val="0"/>
              </a:spcBef>
              <a:spcAft>
                <a:spcPts val="0"/>
              </a:spcAft>
              <a:buClr>
                <a:srgbClr val="191B0E"/>
              </a:buClr>
              <a:buSzPts val="2800"/>
              <a:buFont typeface="Arial" panose="020B0604020202020204"/>
              <a:buChar char="•"/>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Literature Review</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77800" algn="l" rtl="0">
              <a:spcBef>
                <a:spcPts val="0"/>
              </a:spcBef>
              <a:spcAft>
                <a:spcPts val="0"/>
              </a:spcAft>
              <a:buClr>
                <a:srgbClr val="191B0E"/>
              </a:buClr>
              <a:buSzPts val="2800"/>
              <a:buFont typeface="Arial" panose="020B0604020202020204"/>
              <a:buChar char="•"/>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Methodology</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77800" algn="l" rtl="0">
              <a:spcBef>
                <a:spcPts val="0"/>
              </a:spcBef>
              <a:spcAft>
                <a:spcPts val="0"/>
              </a:spcAft>
              <a:buClr>
                <a:srgbClr val="191B0E"/>
              </a:buClr>
              <a:buSzPts val="2800"/>
              <a:buFont typeface="Arial" panose="020B0604020202020204"/>
              <a:buChar char="•"/>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Results Analysis</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77800" algn="l" rtl="0">
              <a:spcBef>
                <a:spcPts val="0"/>
              </a:spcBef>
              <a:spcAft>
                <a:spcPts val="0"/>
              </a:spcAft>
              <a:buClr>
                <a:srgbClr val="191B0E"/>
              </a:buClr>
              <a:buSzPts val="2800"/>
              <a:buFont typeface="Arial" panose="020B0604020202020204"/>
              <a:buChar char="•"/>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Discussions</a:t>
            </a:r>
            <a:r>
              <a:rPr lang="en-ZA"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77800" algn="l" rtl="0">
              <a:spcBef>
                <a:spcPts val="0"/>
              </a:spcBef>
              <a:spcAft>
                <a:spcPts val="0"/>
              </a:spcAft>
              <a:buClr>
                <a:srgbClr val="191B0E"/>
              </a:buClr>
              <a:buSzPts val="2800"/>
              <a:buFont typeface="Arial" panose="020B0604020202020204"/>
              <a:buChar char="•"/>
            </a:pPr>
            <a:r>
              <a:rPr lang="en-ZA" sz="2800" b="0" i="0" u="none" strike="noStrike" cap="non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Conclusions and Recommendations</a:t>
            </a:r>
            <a:endParaRPr sz="2800" b="0" i="0" u="none" strike="noStrike" cap="none"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
        <p:nvSpPr>
          <p:cNvPr id="99" name="Google Shape;99;p2"/>
          <p:cNvSpPr/>
          <p:nvPr/>
        </p:nvSpPr>
        <p:spPr>
          <a:xfrm>
            <a:off x="574040" y="486776"/>
            <a:ext cx="46069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i="0" u="sng" strike="noStrike" cap="none" dirty="0">
                <a:solidFill>
                  <a:schemeClr val="dk1"/>
                </a:solidFill>
                <a:latin typeface="Maiandra GD" panose="020E0502030308020204" pitchFamily="34" charset="77"/>
                <a:ea typeface="Overlock" panose="02000506030000020004"/>
                <a:cs typeface="Overlock" panose="02000506030000020004"/>
                <a:sym typeface="Overlock" panose="02000506030000020004"/>
              </a:rPr>
              <a:t>Presentation Outline</a:t>
            </a:r>
            <a:endParaRPr lang="en-ZA" sz="3200" b="1" i="0" u="sng" strike="noStrike" cap="none" dirty="0">
              <a:solidFill>
                <a:schemeClr val="dk1"/>
              </a:solidFill>
              <a:latin typeface="Maiandra GD" panose="020E0502030308020204" pitchFamily="34" charset="77"/>
              <a:ea typeface="Calibri"/>
              <a:cs typeface="Calibri"/>
              <a:sym typeface="Calibri"/>
            </a:endParaRPr>
          </a:p>
        </p:txBody>
      </p:sp>
      <p:pic>
        <p:nvPicPr>
          <p:cNvPr id="100" name="Google Shape;100;p2"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01" name="Google Shape;10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2</a:t>
            </a:fld>
            <a:endParaRPr lang="en-Z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592540" y="-1637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Overlock" panose="02000506030000020004"/>
              <a:buNone/>
            </a:pPr>
            <a:r>
              <a:rPr lang="en-ZA" sz="3200" b="1" u="sng" dirty="0">
                <a:latin typeface="Maiandra GD" panose="020E0502030308020204" pitchFamily="34" charset="77"/>
              </a:rPr>
              <a:t>Discussions</a:t>
            </a:r>
          </a:p>
        </p:txBody>
      </p:sp>
      <p:sp>
        <p:nvSpPr>
          <p:cNvPr id="199" name="Google Shape;199;p12"/>
          <p:cNvSpPr txBox="1">
            <a:spLocks noGrp="1"/>
          </p:cNvSpPr>
          <p:nvPr>
            <p:ph type="body" idx="1"/>
          </p:nvPr>
        </p:nvSpPr>
        <p:spPr>
          <a:xfrm>
            <a:off x="592539" y="916341"/>
            <a:ext cx="9940645" cy="823912"/>
          </a:xfrm>
          <a:prstGeom prst="rect">
            <a:avLst/>
          </a:prstGeom>
          <a:noFill/>
          <a:ln>
            <a:noFill/>
          </a:ln>
        </p:spPr>
        <p:txBody>
          <a:bodyPr spcFirstLastPara="1" wrap="square" lIns="91425" tIns="45700" rIns="91425" bIns="45700" anchor="t" anchorCtr="0">
            <a:noAutofit/>
          </a:bodyPr>
          <a:lstStyle/>
          <a:p>
            <a:pPr marL="228600" indent="-228600">
              <a:spcBef>
                <a:spcPts val="0"/>
              </a:spcBef>
              <a:buClr>
                <a:srgbClr val="191B0E"/>
              </a:buClr>
              <a:buSzPts val="1800"/>
            </a:pP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TOEI framework was in this study proven to </a:t>
            </a:r>
            <a:r>
              <a:rPr lang="en-ZA" sz="28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have a positive correlation with IMS uptake</a:t>
            </a: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in Malawi </a:t>
            </a:r>
            <a:endParaRPr lang="en-ZA" sz="280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
        <p:nvSpPr>
          <p:cNvPr id="200" name="Google Shape;20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20</a:t>
            </a:fld>
            <a:endParaRPr lang="en-ZA"/>
          </a:p>
        </p:txBody>
      </p:sp>
      <p:sp>
        <p:nvSpPr>
          <p:cNvPr id="201" name="Google Shape;201;p12"/>
          <p:cNvSpPr txBox="1"/>
          <p:nvPr/>
        </p:nvSpPr>
        <p:spPr>
          <a:xfrm>
            <a:off x="592539" y="1740253"/>
            <a:ext cx="11144536" cy="4742434"/>
          </a:xfrm>
          <a:prstGeom prst="rect">
            <a:avLst/>
          </a:prstGeom>
          <a:noFill/>
          <a:ln>
            <a:noFill/>
          </a:ln>
        </p:spPr>
        <p:txBody>
          <a:bodyPr spcFirstLastPara="1" wrap="square" lIns="91425" tIns="45700" rIns="91425" bIns="45700" anchor="t" anchorCtr="0">
            <a:noAutofit/>
          </a:bodyPr>
          <a:lstStyle/>
          <a:p>
            <a:pPr marL="228600" indent="-228600">
              <a:lnSpc>
                <a:spcPct val="90000"/>
              </a:lnSpc>
              <a:buClr>
                <a:srgbClr val="191B0E"/>
              </a:buClr>
              <a:buSzPts val="1800"/>
              <a:buFont typeface="Arial" panose="020B0604020202020204"/>
              <a:buChar char="•"/>
            </a:pP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The framework has a stronger </a:t>
            </a:r>
            <a:r>
              <a:rPr lang="en-ZA" sz="28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impact </a:t>
            </a:r>
            <a:r>
              <a:rPr lang="en-ZA" sz="2800" b="1" dirty="0">
                <a:solidFill>
                  <a:srgbClr val="191B0E"/>
                </a:solidFill>
                <a:latin typeface="Maiandra GD" panose="020E0502030308020204" pitchFamily="34" charset="77"/>
              </a:rPr>
              <a:t>on in-fact IMS creation, but also on uptake</a:t>
            </a:r>
            <a:r>
              <a:rPr lang="en-ZA" sz="2800" dirty="0">
                <a:solidFill>
                  <a:srgbClr val="191B0E"/>
                </a:solidFill>
                <a:latin typeface="Maiandra GD" panose="020E0502030308020204" pitchFamily="34" charset="77"/>
              </a:rPr>
              <a:t>. Findings agree with the theoretical model, where </a:t>
            </a:r>
            <a:r>
              <a:rPr lang="en-ZA" sz="2800" b="0" i="0" u="none" strike="noStrike" dirty="0">
                <a:solidFill>
                  <a:srgbClr val="222222"/>
                </a:solidFill>
                <a:latin typeface="Maiandra GD" panose="020E0502030308020204" pitchFamily="34" charset="77"/>
                <a:ea typeface="Overlock" panose="02000506030000020004"/>
                <a:cs typeface="Overlock" panose="02000506030000020004"/>
                <a:sym typeface="Overlock" panose="02000506030000020004"/>
              </a:rPr>
              <a:t>digitalisation does show to have impact on entrepreneurial models </a:t>
            </a:r>
          </a:p>
          <a:p>
            <a:pPr marL="228600" indent="-228600">
              <a:lnSpc>
                <a:spcPct val="90000"/>
              </a:lnSpc>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For use of IMS, Perceived benefits at the level 5 aka “most likely” have shown to be the most significant, with odds ratio of 1.286</a:t>
            </a:r>
          </a:p>
          <a:p>
            <a:pPr marL="228600" indent="-228600">
              <a:lnSpc>
                <a:spcPct val="90000"/>
              </a:lnSpc>
              <a:buClr>
                <a:srgbClr val="191B0E"/>
              </a:buClr>
              <a:buSzPts val="1800"/>
              <a:buFont typeface="Arial" panose="020B0604020202020204"/>
              <a:buChar char="•"/>
            </a:pP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For IMS Creation, several factors are significant, which include innovativeness, cost, competitor pressure, and innovativeness.</a:t>
            </a:r>
            <a:endPar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endParaRPr>
          </a:p>
          <a:p>
            <a:pPr marL="228600" indent="-228600">
              <a:lnSpc>
                <a:spcPct val="90000"/>
              </a:lnSpc>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88% of Malawians now have access to either 3G or 4G internet connectivity (World Bank, 2021)</a:t>
            </a:r>
            <a:endPar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228600" marR="0" lvl="0" indent="-228600" algn="l" rtl="0">
              <a:lnSpc>
                <a:spcPct val="90000"/>
              </a:lnSpc>
              <a:spcBef>
                <a:spcPts val="0"/>
              </a:spcBef>
              <a:spcAft>
                <a:spcPts val="0"/>
              </a:spcAft>
              <a:buClr>
                <a:srgbClr val="191B0E"/>
              </a:buClr>
              <a:buSzPts val="1800"/>
              <a:buFont typeface="Arial" panose="020B0604020202020204"/>
              <a:buChar char="•"/>
            </a:pP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Prioritising </a:t>
            </a:r>
            <a:r>
              <a:rPr lang="en-ZA" sz="28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digital transformation</a:t>
            </a: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and </a:t>
            </a:r>
            <a:r>
              <a:rPr lang="en-ZA" sz="28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advancing public information management systems</a:t>
            </a: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for </a:t>
            </a:r>
            <a:r>
              <a:rPr lang="en-ZA" sz="28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driving inclusive growth</a:t>
            </a: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28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promoting good governance</a:t>
            </a: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and </a:t>
            </a:r>
            <a:r>
              <a:rPr lang="en-ZA" sz="2800" b="1"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improving well-being of citizens</a:t>
            </a:r>
            <a:endParaRPr lang="en-ZA" sz="280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txBox="1">
            <a:spLocks noGrp="1"/>
          </p:cNvSpPr>
          <p:nvPr>
            <p:ph type="title"/>
          </p:nvPr>
        </p:nvSpPr>
        <p:spPr>
          <a:xfrm>
            <a:off x="601980" y="147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Overlock" panose="02000506030000020004"/>
              <a:buNone/>
            </a:pPr>
            <a:r>
              <a:rPr lang="en-ZA" sz="3200" b="1" u="sng" dirty="0">
                <a:latin typeface="Maiandra GD" panose="020E0502030308020204" pitchFamily="34" charset="77"/>
                <a:cs typeface="Magneto" panose="020F0502020204030204" pitchFamily="34" charset="0"/>
              </a:rPr>
              <a:t>Conclusion &amp; Recommendations</a:t>
            </a:r>
          </a:p>
        </p:txBody>
      </p:sp>
      <p:sp>
        <p:nvSpPr>
          <p:cNvPr id="209" name="Google Shape;20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21</a:t>
            </a:fld>
            <a:endParaRPr lang="en-ZA"/>
          </a:p>
        </p:txBody>
      </p:sp>
      <p:sp>
        <p:nvSpPr>
          <p:cNvPr id="210" name="Google Shape;210;p13"/>
          <p:cNvSpPr txBox="1"/>
          <p:nvPr/>
        </p:nvSpPr>
        <p:spPr>
          <a:xfrm>
            <a:off x="601980" y="2033488"/>
            <a:ext cx="10751820" cy="183059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800" dirty="0">
                <a:latin typeface="Maiandra GD" panose="020E0502030308020204" pitchFamily="34" charset="77"/>
              </a:rPr>
              <a:t>Correlation between TOEI factors and use of IMS in Malawi.</a:t>
            </a:r>
          </a:p>
          <a:p>
            <a:pPr>
              <a:buFont typeface="Arial" panose="020B0604020202020204" pitchFamily="34" charset="0"/>
              <a:buChar char="•"/>
            </a:pPr>
            <a:r>
              <a:rPr lang="en-US" sz="2800" dirty="0">
                <a:latin typeface="Maiandra GD" panose="020E0502030308020204" pitchFamily="34" charset="77"/>
              </a:rPr>
              <a:t>Stronger correlation between TOEI factors and creation of IMS.</a:t>
            </a:r>
          </a:p>
          <a:p>
            <a:pPr>
              <a:buFont typeface="Arial" panose="020B0604020202020204" pitchFamily="34" charset="0"/>
              <a:buChar char="•"/>
            </a:pPr>
            <a:r>
              <a:rPr lang="en-US" sz="2800" dirty="0">
                <a:latin typeface="Maiandra GD" panose="020E0502030308020204" pitchFamily="34" charset="77"/>
              </a:rPr>
              <a:t>Findings highlight necessity of addressing TOEI factors to foster an environment for digital transformation in Malawi.</a:t>
            </a:r>
          </a:p>
        </p:txBody>
      </p:sp>
      <p:sp>
        <p:nvSpPr>
          <p:cNvPr id="7" name="Google Shape;210;p13">
            <a:extLst>
              <a:ext uri="{FF2B5EF4-FFF2-40B4-BE49-F238E27FC236}">
                <a16:creationId xmlns:a16="http://schemas.microsoft.com/office/drawing/2014/main" id="{ACA741C3-7E0F-1C86-43F3-AA134A87B2C9}"/>
              </a:ext>
            </a:extLst>
          </p:cNvPr>
          <p:cNvSpPr txBox="1"/>
          <p:nvPr/>
        </p:nvSpPr>
        <p:spPr>
          <a:xfrm>
            <a:off x="601980" y="1112163"/>
            <a:ext cx="10751820" cy="921323"/>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800" dirty="0">
                <a:latin typeface="Maiandra GD" panose="020E0502030308020204" pitchFamily="34" charset="77"/>
              </a:rPr>
              <a:t>Study confirms that TOEI factors significantly influence the  creation of digital information management tools in Malawi.</a:t>
            </a:r>
          </a:p>
        </p:txBody>
      </p:sp>
      <p:pic>
        <p:nvPicPr>
          <p:cNvPr id="9" name="Picture 8" descr="Diagram&#10;&#10;Description automatically generated">
            <a:extLst>
              <a:ext uri="{FF2B5EF4-FFF2-40B4-BE49-F238E27FC236}">
                <a16:creationId xmlns:a16="http://schemas.microsoft.com/office/drawing/2014/main" id="{3C6A03C4-E375-0EFA-2246-D7F50FD7CF24}"/>
              </a:ext>
            </a:extLst>
          </p:cNvPr>
          <p:cNvPicPr>
            <a:picLocks noChangeAspect="1"/>
          </p:cNvPicPr>
          <p:nvPr/>
        </p:nvPicPr>
        <p:blipFill rotWithShape="1">
          <a:blip r:embed="rId3">
            <a:extLst>
              <a:ext uri="{28A0092B-C50C-407E-A947-70E740481C1C}">
                <a14:useLocalDpi xmlns:a14="http://schemas.microsoft.com/office/drawing/2010/main" val="0"/>
              </a:ext>
            </a:extLst>
          </a:blip>
          <a:srcRect b="10673"/>
          <a:stretch/>
        </p:blipFill>
        <p:spPr bwMode="auto">
          <a:xfrm>
            <a:off x="6234781" y="3967821"/>
            <a:ext cx="5119019" cy="2388529"/>
          </a:xfrm>
          <a:prstGeom prst="rect">
            <a:avLst/>
          </a:prstGeom>
          <a:ln>
            <a:noFill/>
          </a:ln>
          <a:extLst>
            <a:ext uri="{53640926-AAD7-44D8-BBD7-CCE9431645EC}">
              <a14:shadowObscured xmlns:a14="http://schemas.microsoft.com/office/drawing/2010/main"/>
            </a:ext>
          </a:extLst>
        </p:spPr>
      </p:pic>
      <p:sp>
        <p:nvSpPr>
          <p:cNvPr id="11" name="Google Shape;210;p13">
            <a:extLst>
              <a:ext uri="{FF2B5EF4-FFF2-40B4-BE49-F238E27FC236}">
                <a16:creationId xmlns:a16="http://schemas.microsoft.com/office/drawing/2014/main" id="{C384A08C-4113-806F-A005-F6BA5240E304}"/>
              </a:ext>
            </a:extLst>
          </p:cNvPr>
          <p:cNvSpPr txBox="1"/>
          <p:nvPr/>
        </p:nvSpPr>
        <p:spPr>
          <a:xfrm>
            <a:off x="601980" y="3793028"/>
            <a:ext cx="6154420" cy="183059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 strategic roadmap for stakeholders to enhance policy frameworks and foster digital entrepreneurship</a:t>
            </a:r>
          </a:p>
          <a:p>
            <a:pPr>
              <a:buFont typeface="Arial" panose="020B0604020202020204" pitchFamily="34" charset="0"/>
              <a:buChar char="•"/>
            </a:pPr>
            <a:r>
              <a:rPr lang="en-ZA" sz="2800" dirty="0">
                <a:solidFill>
                  <a:srgbClr val="191B0E"/>
                </a:solidFill>
                <a:latin typeface="Maiandra GD" panose="020E0502030308020204" pitchFamily="34" charset="77"/>
                <a:sym typeface="Overlock" panose="02000506030000020004"/>
              </a:rPr>
              <a:t>New </a:t>
            </a: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age of AI - the focus of our efforts should pivot</a:t>
            </a:r>
            <a:endParaRPr lang="en-US" sz="2800" dirty="0">
              <a:latin typeface="Maiandra GD" panose="020E0502030308020204" pitchFamily="34" charset="77"/>
            </a:endParaRPr>
          </a:p>
        </p:txBody>
      </p:sp>
    </p:spTree>
    <p:extLst>
      <p:ext uri="{BB962C8B-B14F-4D97-AF65-F5344CB8AC3E}">
        <p14:creationId xmlns:p14="http://schemas.microsoft.com/office/powerpoint/2010/main" val="123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p:nvPr/>
        </p:nvSpPr>
        <p:spPr>
          <a:xfrm>
            <a:off x="3870647" y="4844340"/>
            <a:ext cx="4450695"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2800" b="1" dirty="0">
                <a:solidFill>
                  <a:schemeClr val="dk1"/>
                </a:solidFill>
                <a:latin typeface="Maiandra GD" panose="020E0502030308020204" pitchFamily="34" charset="77"/>
                <a:ea typeface="Overlock" panose="02000506030000020004"/>
                <a:cs typeface="Overlock" panose="02000506030000020004"/>
                <a:sym typeface="Overlock" panose="02000506030000020004"/>
              </a:rPr>
              <a:t>Nthanda Manduwi</a:t>
            </a:r>
          </a:p>
          <a:p>
            <a:pPr marL="0" marR="0" lvl="0" indent="0" algn="ctr" rtl="0">
              <a:spcBef>
                <a:spcPts val="0"/>
              </a:spcBef>
              <a:spcAft>
                <a:spcPts val="0"/>
              </a:spcAft>
              <a:buNone/>
            </a:pPr>
            <a:r>
              <a:rPr lang="en-ZA" sz="2800" b="1" dirty="0">
                <a:solidFill>
                  <a:schemeClr val="dk1"/>
                </a:solidFill>
                <a:latin typeface="Maiandra GD" panose="020E0502030308020204" pitchFamily="34" charset="77"/>
                <a:ea typeface="Overlock" panose="02000506030000020004"/>
                <a:cs typeface="Overlock" panose="02000506030000020004"/>
                <a:sym typeface="Overlock" panose="02000506030000020004"/>
              </a:rPr>
              <a:t>MSc. In Entrepreneurship </a:t>
            </a:r>
          </a:p>
          <a:p>
            <a:pPr marL="0" marR="0" lvl="0" indent="0" algn="ctr" rtl="0">
              <a:spcBef>
                <a:spcPts val="0"/>
              </a:spcBef>
              <a:spcAft>
                <a:spcPts val="0"/>
              </a:spcAft>
              <a:buNone/>
            </a:pPr>
            <a:r>
              <a:rPr lang="en-ZA" sz="2800" b="1" dirty="0">
                <a:solidFill>
                  <a:schemeClr val="dk1"/>
                </a:solidFill>
                <a:latin typeface="Maiandra GD" panose="020E0502030308020204" pitchFamily="34" charset="77"/>
                <a:ea typeface="Overlock" panose="02000506030000020004"/>
                <a:cs typeface="Overlock" panose="02000506030000020004"/>
                <a:sym typeface="Overlock" panose="02000506030000020004"/>
              </a:rPr>
              <a:t>(Candidate)</a:t>
            </a:r>
          </a:p>
        </p:txBody>
      </p:sp>
      <p:pic>
        <p:nvPicPr>
          <p:cNvPr id="216" name="Google Shape;216;p14" descr="Second Semester Opening – Malawi University of Science and ..."/>
          <p:cNvPicPr preferRelativeResize="0"/>
          <p:nvPr/>
        </p:nvPicPr>
        <p:blipFill rotWithShape="1">
          <a:blip r:embed="rId3"/>
          <a:srcRect/>
          <a:stretch>
            <a:fillRect/>
          </a:stretch>
        </p:blipFill>
        <p:spPr>
          <a:xfrm>
            <a:off x="10993120" y="403674"/>
            <a:ext cx="929640" cy="1065941"/>
          </a:xfrm>
          <a:prstGeom prst="rect">
            <a:avLst/>
          </a:prstGeom>
          <a:noFill/>
          <a:ln>
            <a:noFill/>
          </a:ln>
        </p:spPr>
      </p:pic>
      <p:sp>
        <p:nvSpPr>
          <p:cNvPr id="217" name="Google Shape;21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22</a:t>
            </a:fld>
            <a:endParaRPr lang="en-ZA"/>
          </a:p>
        </p:txBody>
      </p:sp>
      <p:sp>
        <p:nvSpPr>
          <p:cNvPr id="218" name="Google Shape;218;p14"/>
          <p:cNvSpPr txBox="1">
            <a:spLocks noGrp="1"/>
          </p:cNvSpPr>
          <p:nvPr>
            <p:ph type="ctrTitle"/>
          </p:nvPr>
        </p:nvSpPr>
        <p:spPr>
          <a:xfrm>
            <a:off x="1" y="2368599"/>
            <a:ext cx="12191999" cy="179202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191B0E"/>
              </a:buClr>
              <a:buSzPts val="2800"/>
              <a:buFont typeface="Overlock" panose="02000506030000020004"/>
              <a:buNone/>
            </a:pPr>
            <a:r>
              <a:rPr lang="en-ZA" sz="3000" b="0" i="0" u="none" strike="noStrike" cap="none" dirty="0">
                <a:solidFill>
                  <a:srgbClr val="191B0E"/>
                </a:solidFill>
                <a:latin typeface="Maiandra GD" panose="020E0502030308020204" pitchFamily="34" charset="77"/>
                <a:sym typeface="Overlock" panose="02000506030000020004"/>
              </a:rPr>
              <a:t>THE ENTREPRENEURIAL OPPORTUNITY </a:t>
            </a:r>
            <a:r>
              <a:rPr lang="en-ZA" sz="3000" b="0" i="0" dirty="0">
                <a:solidFill>
                  <a:srgbClr val="000000"/>
                </a:solidFill>
                <a:latin typeface="Maiandra GD" panose="020E0502030308020204" pitchFamily="34" charset="77"/>
                <a:sym typeface="Overlock" panose="02000506030000020004"/>
              </a:rPr>
              <a:t>​</a:t>
            </a:r>
            <a:r>
              <a:rPr lang="en-ZA" sz="3000" b="0" i="0" u="none" strike="noStrike" cap="none" dirty="0">
                <a:solidFill>
                  <a:srgbClr val="191B0E"/>
                </a:solidFill>
                <a:latin typeface="Maiandra GD" panose="020E0502030308020204" pitchFamily="34" charset="77"/>
                <a:sym typeface="Overlock" panose="02000506030000020004"/>
              </a:rPr>
              <a:t>IN </a:t>
            </a:r>
            <a:br>
              <a:rPr lang="en-ZA" sz="3000" b="0" i="0" u="none" strike="noStrike" cap="none" dirty="0">
                <a:solidFill>
                  <a:srgbClr val="191B0E"/>
                </a:solidFill>
                <a:latin typeface="Maiandra GD" panose="020E0502030308020204" pitchFamily="34" charset="77"/>
                <a:sym typeface="Overlock" panose="02000506030000020004"/>
              </a:rPr>
            </a:br>
            <a:r>
              <a:rPr lang="en-ZA" sz="3000" b="0" i="0" u="none" strike="noStrike" cap="none" dirty="0">
                <a:solidFill>
                  <a:srgbClr val="191B0E"/>
                </a:solidFill>
                <a:latin typeface="Maiandra GD" panose="020E0502030308020204" pitchFamily="34" charset="77"/>
                <a:sym typeface="Overlock" panose="02000506030000020004"/>
              </a:rPr>
              <a:t>MALAWI’S DIGITAL TRANSFORMATION: </a:t>
            </a:r>
            <a:br>
              <a:rPr lang="en-ZA" sz="3000" b="0" i="0" u="none" strike="noStrike" cap="none" dirty="0">
                <a:solidFill>
                  <a:srgbClr val="191B0E"/>
                </a:solidFill>
                <a:latin typeface="Maiandra GD" panose="020E0502030308020204" pitchFamily="34" charset="77"/>
                <a:sym typeface="Overlock" panose="02000506030000020004"/>
              </a:rPr>
            </a:br>
            <a:r>
              <a:rPr lang="en-ZA" sz="3000" b="0" i="0" u="none" strike="noStrike" cap="none" dirty="0">
                <a:solidFill>
                  <a:srgbClr val="191B0E"/>
                </a:solidFill>
                <a:latin typeface="Maiandra GD" panose="020E0502030308020204" pitchFamily="34" charset="77"/>
                <a:sym typeface="Overlock" panose="02000506030000020004"/>
              </a:rPr>
              <a:t>MODELLING </a:t>
            </a:r>
            <a:r>
              <a:rPr lang="en-ZA" sz="3000" b="0" i="0" dirty="0">
                <a:solidFill>
                  <a:srgbClr val="000000"/>
                </a:solidFill>
                <a:latin typeface="Maiandra GD" panose="020E0502030308020204" pitchFamily="34" charset="77"/>
                <a:sym typeface="Overlock" panose="02000506030000020004"/>
              </a:rPr>
              <a:t>​</a:t>
            </a:r>
            <a:r>
              <a:rPr lang="en-ZA" sz="3000" b="0" i="0" u="none" strike="noStrike" cap="none" dirty="0">
                <a:solidFill>
                  <a:srgbClr val="191B0E"/>
                </a:solidFill>
                <a:latin typeface="Maiandra GD" panose="020E0502030308020204" pitchFamily="34" charset="77"/>
                <a:sym typeface="Overlock" panose="02000506030000020004"/>
              </a:rPr>
              <a:t>PUBLIC INFORMATION MANAGEMENT SYSTEMS </a:t>
            </a:r>
            <a:r>
              <a:rPr lang="en-ZA" sz="3000" b="0" i="0" dirty="0">
                <a:solidFill>
                  <a:srgbClr val="000000"/>
                </a:solidFill>
                <a:latin typeface="Maiandra GD" panose="020E0502030308020204" pitchFamily="34" charset="77"/>
                <a:sym typeface="Overlock" panose="02000506030000020004"/>
              </a:rPr>
              <a:t>​</a:t>
            </a:r>
            <a:br>
              <a:rPr lang="en-ZA" sz="3000" b="0" i="0" dirty="0">
                <a:solidFill>
                  <a:srgbClr val="000000"/>
                </a:solidFill>
                <a:latin typeface="Maiandra GD" panose="020E0502030308020204" pitchFamily="34" charset="77"/>
                <a:sym typeface="Overlock" panose="02000506030000020004"/>
              </a:rPr>
            </a:br>
            <a:r>
              <a:rPr lang="en-ZA" sz="3000" b="0" i="0" u="none" strike="noStrike" cap="none" dirty="0">
                <a:solidFill>
                  <a:srgbClr val="191B0E"/>
                </a:solidFill>
                <a:latin typeface="Maiandra GD" panose="020E0502030308020204" pitchFamily="34" charset="77"/>
                <a:sym typeface="Overlock" panose="02000506030000020004"/>
              </a:rPr>
              <a:t>FOR DEVELOPMENT</a:t>
            </a:r>
            <a:r>
              <a:rPr lang="en-ZA" sz="3000" b="0" i="0" dirty="0">
                <a:solidFill>
                  <a:srgbClr val="000000"/>
                </a:solidFill>
                <a:latin typeface="Maiandra GD" panose="020E0502030308020204" pitchFamily="34" charset="77"/>
                <a:sym typeface="Overlock" panose="02000506030000020004"/>
              </a:rPr>
              <a:t>​</a:t>
            </a:r>
            <a:endParaRPr sz="3000" dirty="0">
              <a:latin typeface="Maiandra GD" panose="020E0502030308020204" pitchFamily="34" charset="77"/>
              <a:sym typeface="Overlock" panose="02000506030000020004"/>
            </a:endParaRPr>
          </a:p>
        </p:txBody>
      </p:sp>
      <p:sp>
        <p:nvSpPr>
          <p:cNvPr id="219" name="Google Shape;219;p14"/>
          <p:cNvSpPr/>
          <p:nvPr/>
        </p:nvSpPr>
        <p:spPr>
          <a:xfrm>
            <a:off x="1629503" y="1038594"/>
            <a:ext cx="893298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3600"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THANK YOU FOR YOUR ATTENTION</a:t>
            </a:r>
            <a:endParaRPr sz="36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p:nvPr/>
        </p:nvSpPr>
        <p:spPr>
          <a:xfrm>
            <a:off x="654788" y="908477"/>
            <a:ext cx="10699011" cy="5693826"/>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rgbClr val="191B0E"/>
              </a:buClr>
              <a:buSzPts val="2000"/>
              <a:buFont typeface="Arial" panose="020B0604020202020204"/>
              <a:buChar char="•"/>
            </a:pP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2019 - </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 new pandemic disease</a:t>
            </a: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COVID-19</a:t>
            </a:r>
            <a:endParaRPr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27000" algn="l" rtl="0">
              <a:spcBef>
                <a:spcPts val="0"/>
              </a:spcBef>
              <a:spcAft>
                <a:spcPts val="0"/>
              </a:spcAft>
              <a:buClr>
                <a:srgbClr val="191B0E"/>
              </a:buClr>
              <a:buSzPts val="20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Devastating impacts on livelihoods and business performance</a:t>
            </a:r>
          </a:p>
          <a:p>
            <a:pPr marL="0" marR="0" lvl="0" indent="-127000" algn="l" rtl="0">
              <a:spcBef>
                <a:spcPts val="0"/>
              </a:spcBef>
              <a:spcAft>
                <a:spcPts val="0"/>
              </a:spcAft>
              <a:buClr>
                <a:srgbClr val="191B0E"/>
              </a:buClr>
              <a:buSzPts val="2000"/>
              <a:buFont typeface="Arial" panose="020B0604020202020204"/>
              <a:buChar char="•"/>
            </a:pP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H</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ighlighted the vast digital divide between </a:t>
            </a:r>
            <a:r>
              <a:rPr lang="en-ZA" sz="2800" b="0" i="0" u="none" strike="noStrike" dirty="0" err="1">
                <a:solidFill>
                  <a:srgbClr val="191B0E"/>
                </a:solidFill>
                <a:latin typeface="Maiandra GD" panose="020E0502030308020204" pitchFamily="34" charset="77"/>
                <a:ea typeface="Overlock" panose="02000506030000020004"/>
                <a:cs typeface="Overlock" panose="02000506030000020004"/>
                <a:sym typeface="Overlock" panose="02000506030000020004"/>
              </a:rPr>
              <a:t>poor:rich</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2800" b="0" i="0" u="none" strike="noStrike" dirty="0" err="1">
                <a:solidFill>
                  <a:srgbClr val="191B0E"/>
                </a:solidFill>
                <a:latin typeface="Maiandra GD" panose="020E0502030308020204" pitchFamily="34" charset="77"/>
                <a:ea typeface="Overlock" panose="02000506030000020004"/>
                <a:cs typeface="Overlock" panose="02000506030000020004"/>
                <a:sym typeface="Overlock" panose="02000506030000020004"/>
              </a:rPr>
              <a:t>rural:urban</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and</a:t>
            </a: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t>
            </a:r>
            <a:r>
              <a:rPr lang="en-ZA" sz="2800" b="0" i="0" u="none" strike="noStrike" dirty="0" err="1">
                <a:solidFill>
                  <a:srgbClr val="191B0E"/>
                </a:solidFill>
                <a:latin typeface="Maiandra GD" panose="020E0502030308020204" pitchFamily="34" charset="77"/>
                <a:ea typeface="Overlock" panose="02000506030000020004"/>
                <a:cs typeface="Overlock" panose="02000506030000020004"/>
                <a:sym typeface="Overlock" panose="02000506030000020004"/>
              </a:rPr>
              <a:t>advanced:developing</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economies</a:t>
            </a:r>
          </a:p>
          <a:p>
            <a:pPr indent="-127000">
              <a:buClr>
                <a:srgbClr val="191B0E"/>
              </a:buClr>
              <a:buSzPts val="20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Also presented an opportunity for entrepreneurs and innovators</a:t>
            </a:r>
          </a:p>
          <a:p>
            <a:pPr marL="0" marR="0" lvl="0" indent="-127000" algn="l" rtl="0">
              <a:spcBef>
                <a:spcPts val="0"/>
              </a:spcBef>
              <a:spcAft>
                <a:spcPts val="0"/>
              </a:spcAft>
              <a:buClr>
                <a:srgbClr val="191B0E"/>
              </a:buClr>
              <a:buSzPts val="20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Malawi adopted digital transformation as one of its strategies - MW 2063</a:t>
            </a:r>
            <a:endPar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27000" algn="l" rtl="0">
              <a:spcBef>
                <a:spcPts val="0"/>
              </a:spcBef>
              <a:spcAft>
                <a:spcPts val="0"/>
              </a:spcAft>
              <a:buClr>
                <a:srgbClr val="191B0E"/>
              </a:buClr>
              <a:buSzPts val="2000"/>
              <a:buFont typeface="Arial" panose="020B0604020202020204"/>
              <a:buChar char="•"/>
            </a:pPr>
            <a:r>
              <a:rPr lang="en-ZA" sz="2800" dirty="0">
                <a:latin typeface="Maiandra GD" panose="020E0502030308020204" pitchFamily="34" charset="77"/>
                <a:ea typeface="Overlock" panose="02000506030000020004"/>
                <a:cs typeface="Overlock" panose="02000506030000020004"/>
                <a:sym typeface="Overlock" panose="02000506030000020004"/>
              </a:rPr>
              <a:t>MACRA developing a Digital Innovation and Entrepreneurship Bill</a:t>
            </a:r>
          </a:p>
          <a:p>
            <a:pPr marL="0" marR="0" lvl="0" indent="-127000" algn="l" rtl="0">
              <a:spcBef>
                <a:spcPts val="0"/>
              </a:spcBef>
              <a:spcAft>
                <a:spcPts val="0"/>
              </a:spcAft>
              <a:buClr>
                <a:srgbClr val="191B0E"/>
              </a:buClr>
              <a:buSzPts val="20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For global south to make a significant strides </a:t>
            </a: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to reduce </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gap with west - need to think of digital inclusion</a:t>
            </a:r>
          </a:p>
          <a:p>
            <a:pPr marL="0" marR="0" lvl="0" indent="-114300" algn="l" rtl="0">
              <a:spcBef>
                <a:spcPts val="0"/>
              </a:spcBef>
              <a:spcAft>
                <a:spcPts val="0"/>
              </a:spcAft>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IT and businesses more integrated </a:t>
            </a:r>
          </a:p>
          <a:p>
            <a:pPr marL="0" marR="0" lvl="0" indent="-114300" algn="l" rtl="0">
              <a:spcBef>
                <a:spcPts val="0"/>
              </a:spcBef>
              <a:spcAft>
                <a:spcPts val="0"/>
              </a:spcAft>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Several on-going Donor/IGO-funded projects in support of Malawi’s digital transformation</a:t>
            </a:r>
            <a:endParaRPr lang="en-ZA" sz="2800" dirty="0">
              <a:latin typeface="Maiandra GD" panose="020E0502030308020204" pitchFamily="34" charset="77"/>
              <a:ea typeface="Overlock" panose="02000506030000020004"/>
              <a:cs typeface="Overlock" panose="02000506030000020004"/>
              <a:sym typeface="Overlock" panose="02000506030000020004"/>
            </a:endParaRPr>
          </a:p>
        </p:txBody>
      </p:sp>
      <p:sp>
        <p:nvSpPr>
          <p:cNvPr id="108" name="Google Shape;108;p3"/>
          <p:cNvSpPr/>
          <p:nvPr/>
        </p:nvSpPr>
        <p:spPr>
          <a:xfrm>
            <a:off x="654789" y="323742"/>
            <a:ext cx="337188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Introduction</a:t>
            </a:r>
            <a:r>
              <a:rPr lang="en-ZA" sz="3200" b="1" u="sng" dirty="0">
                <a:solidFill>
                  <a:schemeClr val="dk1"/>
                </a:solidFill>
                <a:latin typeface="Maiandra GD" panose="020E0502030308020204" pitchFamily="34" charset="77"/>
                <a:ea typeface="Calibri"/>
                <a:cs typeface="Calibri"/>
                <a:sym typeface="Calibri"/>
              </a:rPr>
              <a:t> </a:t>
            </a:r>
          </a:p>
        </p:txBody>
      </p:sp>
      <p:pic>
        <p:nvPicPr>
          <p:cNvPr id="109" name="Google Shape;109;p3"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10" name="Google Shape;1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3</a:t>
            </a:fld>
            <a:endParaRPr lang="en-Z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782440" y="1058581"/>
            <a:ext cx="10763566" cy="2246729"/>
          </a:xfrm>
          <a:prstGeom prst="rect">
            <a:avLst/>
          </a:prstGeom>
          <a:noFill/>
          <a:ln>
            <a:noFill/>
          </a:ln>
        </p:spPr>
        <p:txBody>
          <a:bodyPr spcFirstLastPara="1" wrap="square" lIns="91425" tIns="45700" rIns="91425" bIns="45700" anchor="t" anchorCtr="0">
            <a:spAutoFit/>
          </a:bodyPr>
          <a:lstStyle/>
          <a:p>
            <a:pPr marL="0" marR="0" lvl="0" indent="-120650" algn="l" rtl="0">
              <a:spcBef>
                <a:spcPts val="0"/>
              </a:spcBef>
              <a:spcAft>
                <a:spcPts val="0"/>
              </a:spcAft>
              <a:buClr>
                <a:srgbClr val="191B0E"/>
              </a:buClr>
              <a:buSzPts val="19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8-9 years of the software development industry </a:t>
            </a:r>
          </a:p>
          <a:p>
            <a:pPr marL="0" marR="0" lvl="0" indent="-120650" algn="l" rtl="0">
              <a:spcBef>
                <a:spcPts val="0"/>
              </a:spcBef>
              <a:spcAft>
                <a:spcPts val="0"/>
              </a:spcAft>
              <a:buClr>
                <a:srgbClr val="191B0E"/>
              </a:buClr>
              <a:buSzPts val="1900"/>
              <a:buFont typeface="Arial" panose="020B0604020202020204"/>
              <a:buChar char="•"/>
            </a:pPr>
            <a:r>
              <a:rPr lang="en-ZA" sz="28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Digital tools used to collect, store, analyse, and share information digitally have spread quickly</a:t>
            </a:r>
          </a:p>
          <a:p>
            <a:pPr marL="0" marR="0" lvl="0" indent="-120650" algn="l" rtl="0">
              <a:spcBef>
                <a:spcPts val="0"/>
              </a:spcBef>
              <a:spcAft>
                <a:spcPts val="0"/>
              </a:spcAft>
              <a:buClr>
                <a:srgbClr val="191B0E"/>
              </a:buClr>
              <a:buSzPts val="1900"/>
              <a:buFont typeface="Arial" panose="020B0604020202020204"/>
              <a:buChar char="•"/>
            </a:pPr>
            <a:r>
              <a:rPr lang="en-ZA" sz="28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 quarter billion of Africans lived in a single mobile network operator market</a:t>
            </a:r>
          </a:p>
        </p:txBody>
      </p:sp>
      <p:sp>
        <p:nvSpPr>
          <p:cNvPr id="117" name="Google Shape;117;p4"/>
          <p:cNvSpPr/>
          <p:nvPr/>
        </p:nvSpPr>
        <p:spPr>
          <a:xfrm>
            <a:off x="782200" y="382925"/>
            <a:ext cx="313784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Background</a:t>
            </a:r>
            <a:r>
              <a:rPr lang="en-ZA" sz="3200" b="1" u="sng" dirty="0">
                <a:solidFill>
                  <a:schemeClr val="dk1"/>
                </a:solidFill>
                <a:latin typeface="Maiandra GD" panose="020E0502030308020204" pitchFamily="34" charset="77"/>
                <a:ea typeface="Calibri"/>
                <a:cs typeface="Calibri"/>
                <a:sym typeface="Calibri"/>
              </a:rPr>
              <a:t> </a:t>
            </a:r>
          </a:p>
        </p:txBody>
      </p:sp>
      <p:pic>
        <p:nvPicPr>
          <p:cNvPr id="118" name="Google Shape;118;p4"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19" name="Google Shape;11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4</a:t>
            </a:fld>
            <a:endParaRPr lang="en-ZA"/>
          </a:p>
        </p:txBody>
      </p:sp>
      <p:pic>
        <p:nvPicPr>
          <p:cNvPr id="120" name="Google Shape;120;p4" descr="Diagram&#10;&#10;Description automatically generated"/>
          <p:cNvPicPr preferRelativeResize="0"/>
          <p:nvPr/>
        </p:nvPicPr>
        <p:blipFill rotWithShape="1">
          <a:blip r:embed="rId4"/>
          <a:srcRect/>
          <a:stretch>
            <a:fillRect/>
          </a:stretch>
        </p:blipFill>
        <p:spPr>
          <a:xfrm>
            <a:off x="6334296" y="3029803"/>
            <a:ext cx="5211710" cy="2921303"/>
          </a:xfrm>
          <a:prstGeom prst="rect">
            <a:avLst/>
          </a:prstGeom>
          <a:noFill/>
          <a:ln>
            <a:noFill/>
          </a:ln>
        </p:spPr>
      </p:pic>
      <p:sp>
        <p:nvSpPr>
          <p:cNvPr id="121" name="Google Shape;121;p4"/>
          <p:cNvSpPr/>
          <p:nvPr/>
        </p:nvSpPr>
        <p:spPr>
          <a:xfrm>
            <a:off x="782200" y="3195733"/>
            <a:ext cx="5896136" cy="2677616"/>
          </a:xfrm>
          <a:prstGeom prst="rect">
            <a:avLst/>
          </a:prstGeom>
          <a:noFill/>
          <a:ln>
            <a:noFill/>
          </a:ln>
        </p:spPr>
        <p:txBody>
          <a:bodyPr spcFirstLastPara="1" wrap="square" lIns="91425" tIns="45700" rIns="91425" bIns="45700" anchor="t" anchorCtr="0">
            <a:spAutoFit/>
          </a:bodyPr>
          <a:lstStyle/>
          <a:p>
            <a:pPr indent="-120650">
              <a:buClr>
                <a:srgbClr val="191B0E"/>
              </a:buClr>
              <a:buSzPts val="1900"/>
              <a:buFont typeface="Arial" panose="020B0604020202020204"/>
              <a:buChar char="•"/>
            </a:pPr>
            <a:r>
              <a:rPr lang="en-ZA" sz="28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Data expensive -  1GB of data can amount to 7.7% of the average African’s income</a:t>
            </a:r>
            <a:r>
              <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20650" algn="l" rtl="0">
              <a:spcBef>
                <a:spcPts val="0"/>
              </a:spcBef>
              <a:spcAft>
                <a:spcPts val="0"/>
              </a:spcAft>
              <a:buClr>
                <a:srgbClr val="191B0E"/>
              </a:buClr>
              <a:buSzPts val="19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t>
            </a:r>
            <a:r>
              <a:rPr lang="en-ZA" sz="2800" b="1"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World Bank, 2021</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recommends Malawi should develop the digital economy</a:t>
            </a:r>
            <a:endPar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p:nvPr/>
        </p:nvSpPr>
        <p:spPr>
          <a:xfrm>
            <a:off x="594424" y="284122"/>
            <a:ext cx="488056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Problem Statement</a:t>
            </a:r>
            <a:r>
              <a:rPr lang="en-ZA" sz="3200" b="1" u="sng" dirty="0">
                <a:solidFill>
                  <a:schemeClr val="dk1"/>
                </a:solidFill>
                <a:latin typeface="Maiandra GD" panose="020E0502030308020204" pitchFamily="34" charset="77"/>
                <a:ea typeface="Calibri"/>
                <a:cs typeface="Calibri"/>
                <a:sym typeface="Calibri"/>
              </a:rPr>
              <a:t> </a:t>
            </a:r>
          </a:p>
        </p:txBody>
      </p:sp>
      <p:pic>
        <p:nvPicPr>
          <p:cNvPr id="127" name="Google Shape;127;p5"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28" name="Google Shape;128;p5"/>
          <p:cNvSpPr txBox="1">
            <a:spLocks noGrp="1"/>
          </p:cNvSpPr>
          <p:nvPr>
            <p:ph type="sldNum" idx="12"/>
          </p:nvPr>
        </p:nvSpPr>
        <p:spPr>
          <a:xfrm>
            <a:off x="8575647" y="637331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5</a:t>
            </a:fld>
            <a:endParaRPr lang="en-ZA"/>
          </a:p>
        </p:txBody>
      </p:sp>
      <p:sp>
        <p:nvSpPr>
          <p:cNvPr id="129" name="Google Shape;129;p5"/>
          <p:cNvSpPr/>
          <p:nvPr/>
        </p:nvSpPr>
        <p:spPr>
          <a:xfrm>
            <a:off x="544117" y="1550629"/>
            <a:ext cx="10883343" cy="4093388"/>
          </a:xfrm>
          <a:prstGeom prst="rect">
            <a:avLst/>
          </a:prstGeom>
          <a:noFill/>
          <a:ln>
            <a:noFill/>
          </a:ln>
        </p:spPr>
        <p:txBody>
          <a:bodyPr spcFirstLastPara="1" wrap="square" lIns="91425" tIns="45700" rIns="91425" bIns="45700" anchor="t" anchorCtr="0">
            <a:spAutoFit/>
          </a:bodyPr>
          <a:lstStyle/>
          <a:p>
            <a:pPr algn="ctr">
              <a:buClr>
                <a:srgbClr val="191B0E"/>
              </a:buClr>
              <a:buSzPts val="1800"/>
            </a:pPr>
            <a:r>
              <a:rPr lang="en-ZA" sz="36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“Entrepreneurship is the </a:t>
            </a:r>
            <a:r>
              <a:rPr lang="en-ZA" sz="3600" b="0" i="1"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engine of innovation”</a:t>
            </a:r>
            <a:endParaRPr lang="en-ZA" sz="36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endParaRPr>
          </a:p>
          <a:p>
            <a:pPr algn="ctr">
              <a:buClr>
                <a:srgbClr val="191B0E"/>
              </a:buClr>
              <a:buSzPts val="1800"/>
            </a:pPr>
            <a:r>
              <a:rPr lang="en-ZA" sz="24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t>
            </a:r>
            <a:r>
              <a:rPr lang="en-ZA" sz="2400" b="1" i="0" u="none" strike="noStrike" dirty="0" err="1">
                <a:solidFill>
                  <a:srgbClr val="191B0E"/>
                </a:solidFill>
                <a:latin typeface="Maiandra GD" panose="020E0502030308020204" pitchFamily="34" charset="77"/>
                <a:ea typeface="Overlock" panose="02000506030000020004"/>
                <a:cs typeface="Overlock" panose="02000506030000020004"/>
                <a:sym typeface="Overlock" panose="02000506030000020004"/>
              </a:rPr>
              <a:t>Hindle</a:t>
            </a:r>
            <a:r>
              <a:rPr lang="en-ZA" sz="2400" b="1"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&amp; </a:t>
            </a:r>
            <a:r>
              <a:rPr lang="en-ZA" sz="2400" b="1" i="0" u="none" strike="noStrike" dirty="0" err="1">
                <a:solidFill>
                  <a:srgbClr val="191B0E"/>
                </a:solidFill>
                <a:latin typeface="Maiandra GD" panose="020E0502030308020204" pitchFamily="34" charset="77"/>
                <a:ea typeface="Overlock" panose="02000506030000020004"/>
                <a:cs typeface="Overlock" panose="02000506030000020004"/>
                <a:sym typeface="Overlock" panose="02000506030000020004"/>
              </a:rPr>
              <a:t>Yencken</a:t>
            </a:r>
            <a:r>
              <a:rPr lang="en-ZA" sz="2400" b="1"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 2004</a:t>
            </a:r>
            <a:r>
              <a:rPr lang="en-ZA" sz="24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a:t>
            </a:r>
          </a:p>
          <a:p>
            <a:pPr algn="ctr">
              <a:buClr>
                <a:srgbClr val="191B0E"/>
              </a:buClr>
              <a:buSzPts val="1800"/>
            </a:pPr>
            <a:endParaRPr lang="en-ZA" sz="1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endParaRPr>
          </a:p>
          <a:p>
            <a:pPr algn="ctr">
              <a:buClr>
                <a:srgbClr val="191B0E"/>
              </a:buClr>
              <a:buSzPts val="1800"/>
            </a:pPr>
            <a:endParaRPr lang="en-ZA"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114300" algn="l" rtl="0">
              <a:spcBef>
                <a:spcPts val="0"/>
              </a:spcBef>
              <a:spcAft>
                <a:spcPts val="0"/>
              </a:spcAft>
              <a:buClr>
                <a:srgbClr val="191B0E"/>
              </a:buClr>
              <a:buSzPts val="1800"/>
              <a:buFont typeface="Arial" panose="020B0604020202020204"/>
              <a:buChar char="•"/>
            </a:pP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Few </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studies conducted in Malawi on the actual status of digitisation and innovation in Malawi. </a:t>
            </a:r>
          </a:p>
          <a:p>
            <a:pPr marL="0" marR="0" lvl="0" indent="-114300" algn="l" rtl="0">
              <a:spcBef>
                <a:spcPts val="0"/>
              </a:spcBef>
              <a:spcAft>
                <a:spcPts val="0"/>
              </a:spcAft>
              <a:buClr>
                <a:srgbClr val="191B0E"/>
              </a:buClr>
              <a:buSzPts val="1800"/>
              <a:buFont typeface="Arial" panose="020B0604020202020204"/>
              <a:buChar char="•"/>
            </a:pP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Global context applied to provide local solutions</a:t>
            </a:r>
            <a:r>
              <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14300" algn="l" rtl="0">
              <a:spcBef>
                <a:spcPts val="0"/>
              </a:spcBef>
              <a:spcAft>
                <a:spcPts val="0"/>
              </a:spcAft>
              <a:buClr>
                <a:srgbClr val="191B0E"/>
              </a:buClr>
              <a:buSzPts val="1800"/>
              <a:buFont typeface="Arial" panose="020B0604020202020204"/>
              <a:buChar char="•"/>
            </a:pPr>
            <a:r>
              <a:rPr lang="en-ZA" sz="2800" dirty="0">
                <a:solidFill>
                  <a:srgbClr val="191B0E"/>
                </a:solidFill>
                <a:latin typeface="Maiandra GD" panose="020E0502030308020204" pitchFamily="34" charset="77"/>
                <a:ea typeface="Overlock" panose="02000506030000020004"/>
                <a:cs typeface="Overlock" panose="02000506030000020004"/>
                <a:sym typeface="Overlock" panose="02000506030000020004"/>
              </a:rPr>
              <a:t>S</a:t>
            </a:r>
            <a:r>
              <a:rPr lang="en-ZA" sz="2800" b="0" i="0" u="none" strike="noStrike" dirty="0">
                <a:solidFill>
                  <a:srgbClr val="191B0E"/>
                </a:solidFill>
                <a:latin typeface="Maiandra GD" panose="020E0502030308020204" pitchFamily="34" charset="77"/>
                <a:ea typeface="Overlock" panose="02000506030000020004"/>
                <a:cs typeface="Overlock" panose="02000506030000020004"/>
                <a:sym typeface="Overlock" panose="02000506030000020004"/>
              </a:rPr>
              <a:t>tudy aims to contribute to the knowledge on the entrepreneurial opportunities which arise to model information management systems and help the public and private sector digitalise</a:t>
            </a:r>
            <a:endPar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p:nvPr/>
        </p:nvSpPr>
        <p:spPr>
          <a:xfrm>
            <a:off x="504664" y="1271701"/>
            <a:ext cx="11136876"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800" b="1" i="0" u="sng" dirty="0">
                <a:solidFill>
                  <a:srgbClr val="191B0E"/>
                </a:solidFill>
                <a:latin typeface="Maiandra GD" panose="020E0502030308020204" pitchFamily="34" charset="77"/>
                <a:ea typeface="Overlock" panose="02000506030000020004"/>
                <a:cs typeface="Overlock" panose="02000506030000020004"/>
                <a:sym typeface="Overlock" panose="02000506030000020004"/>
              </a:rPr>
              <a:t>General Objective</a:t>
            </a:r>
            <a:r>
              <a:rPr lang="en-ZA" sz="2800" b="0" i="0" u="sng"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0" algn="just" rtl="0">
              <a:spcBef>
                <a:spcPts val="0"/>
              </a:spcBef>
              <a:spcAft>
                <a:spcPts val="0"/>
              </a:spcAft>
              <a:buNone/>
            </a:pPr>
            <a:r>
              <a:rPr lang="en-ZA" sz="28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To investigate the determinants of sustainable information management systems uptake for development in Malawi</a:t>
            </a:r>
            <a:endPar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0" algn="just" rtl="0">
              <a:spcBef>
                <a:spcPts val="0"/>
              </a:spcBef>
              <a:spcAft>
                <a:spcPts val="0"/>
              </a:spcAft>
              <a:buNone/>
            </a:pPr>
            <a:endParaRPr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0" algn="just" rtl="0">
              <a:spcBef>
                <a:spcPts val="0"/>
              </a:spcBef>
              <a:spcAft>
                <a:spcPts val="0"/>
              </a:spcAft>
              <a:buNone/>
            </a:pPr>
            <a:r>
              <a:rPr lang="en-ZA" sz="2800" b="1" i="0" u="sng" dirty="0">
                <a:solidFill>
                  <a:srgbClr val="191B0E"/>
                </a:solidFill>
                <a:latin typeface="Maiandra GD" panose="020E0502030308020204" pitchFamily="34" charset="77"/>
                <a:ea typeface="Overlock" panose="02000506030000020004"/>
                <a:cs typeface="Overlock" panose="02000506030000020004"/>
                <a:sym typeface="Overlock" panose="02000506030000020004"/>
              </a:rPr>
              <a:t>Specific Objectives</a:t>
            </a:r>
            <a:r>
              <a:rPr lang="en-ZA" sz="2800" b="0" i="0" u="sng"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152400" algn="just" rtl="0">
              <a:spcBef>
                <a:spcPts val="0"/>
              </a:spcBef>
              <a:spcAft>
                <a:spcPts val="0"/>
              </a:spcAft>
              <a:buClr>
                <a:srgbClr val="000000"/>
              </a:buClr>
              <a:buSzPts val="2400"/>
              <a:buFont typeface="Calibri"/>
              <a:buAutoNum type="arabicPeriod"/>
            </a:pPr>
            <a:r>
              <a:rPr lang="en-ZA" sz="28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To determine the impact of TOEI factors on the creation of digital information management tools and systems</a:t>
            </a:r>
            <a:endPar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0" algn="just" rtl="0">
              <a:spcBef>
                <a:spcPts val="0"/>
              </a:spcBef>
              <a:spcAft>
                <a:spcPts val="0"/>
              </a:spcAft>
              <a:buNone/>
            </a:pPr>
            <a:endParaRPr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a:p>
            <a:pPr marL="0" marR="0" lvl="0" indent="0" algn="just" rtl="0">
              <a:spcBef>
                <a:spcPts val="0"/>
              </a:spcBef>
              <a:spcAft>
                <a:spcPts val="0"/>
              </a:spcAft>
              <a:buNone/>
            </a:pPr>
            <a:r>
              <a:rPr lang="en-ZA" sz="2800" b="0" i="0" u="none" strike="noStrike" dirty="0">
                <a:solidFill>
                  <a:srgbClr val="000000"/>
                </a:solidFill>
                <a:latin typeface="Maiandra GD" panose="020E0502030308020204" pitchFamily="34" charset="77"/>
                <a:ea typeface="Overlock" panose="02000506030000020004"/>
                <a:cs typeface="Overlock" panose="02000506030000020004"/>
                <a:sym typeface="Overlock" panose="02000506030000020004"/>
              </a:rPr>
              <a:t>2.To establish the relationship between TOEI factors and use of digital information management tools and systems</a:t>
            </a:r>
            <a:endParaRPr lang="en-ZA" sz="2800" b="0" i="0" dirty="0">
              <a:solidFill>
                <a:srgbClr val="000000"/>
              </a:solidFill>
              <a:latin typeface="Maiandra GD" panose="020E0502030308020204" pitchFamily="34" charset="77"/>
              <a:ea typeface="Overlock" panose="02000506030000020004"/>
              <a:cs typeface="Overlock" panose="02000506030000020004"/>
              <a:sym typeface="Overlock" panose="02000506030000020004"/>
            </a:endParaRPr>
          </a:p>
        </p:txBody>
      </p:sp>
      <p:sp>
        <p:nvSpPr>
          <p:cNvPr id="135" name="Google Shape;135;p6"/>
          <p:cNvSpPr/>
          <p:nvPr/>
        </p:nvSpPr>
        <p:spPr>
          <a:xfrm>
            <a:off x="504664" y="484688"/>
            <a:ext cx="274305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Objectives</a:t>
            </a:r>
            <a:endParaRPr sz="3200" b="1" u="sng" dirty="0">
              <a:solidFill>
                <a:schemeClr val="dk1"/>
              </a:solidFill>
              <a:latin typeface="Maiandra GD" panose="020E0502030308020204" pitchFamily="34" charset="77"/>
              <a:ea typeface="Calibri"/>
              <a:cs typeface="Calibri"/>
              <a:sym typeface="Calibri"/>
            </a:endParaRPr>
          </a:p>
        </p:txBody>
      </p:sp>
      <p:pic>
        <p:nvPicPr>
          <p:cNvPr id="136" name="Google Shape;136;p6"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37" name="Google Shape;1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6</a:t>
            </a:fld>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p:nvPr/>
        </p:nvSpPr>
        <p:spPr>
          <a:xfrm>
            <a:off x="504663" y="1130792"/>
            <a:ext cx="10714321" cy="4832052"/>
          </a:xfrm>
          <a:prstGeom prst="rect">
            <a:avLst/>
          </a:prstGeom>
          <a:noFill/>
          <a:ln>
            <a:noFill/>
          </a:ln>
        </p:spPr>
        <p:txBody>
          <a:bodyPr spcFirstLastPara="1" wrap="square" lIns="91425" tIns="45700" rIns="91425" bIns="45700" anchor="t" anchorCtr="0">
            <a:spAutoFit/>
          </a:bodyPr>
          <a:lstStyle/>
          <a:p>
            <a:r>
              <a:rPr lang="en-US" sz="2800" b="1" i="1" dirty="0">
                <a:latin typeface="Maiandra GD" panose="020E0502030308020204" pitchFamily="34" charset="77"/>
              </a:rPr>
              <a:t>Hypothesis 1</a:t>
            </a:r>
          </a:p>
          <a:p>
            <a:r>
              <a:rPr lang="en-US" sz="2800" b="1" dirty="0">
                <a:latin typeface="Maiandra GD" panose="020E0502030308020204" pitchFamily="34" charset="77"/>
              </a:rPr>
              <a:t>Null Hypothesis (H</a:t>
            </a:r>
            <a:r>
              <a:rPr lang="en-US" sz="2800" b="1" baseline="-25000" dirty="0">
                <a:latin typeface="Maiandra GD" panose="020E0502030308020204" pitchFamily="34" charset="77"/>
              </a:rPr>
              <a:t>0</a:t>
            </a:r>
            <a:r>
              <a:rPr lang="en-US" sz="2800" b="1" dirty="0">
                <a:latin typeface="Maiandra GD" panose="020E0502030308020204" pitchFamily="34" charset="77"/>
              </a:rPr>
              <a:t>):</a:t>
            </a:r>
            <a:r>
              <a:rPr lang="en-US" sz="2800" dirty="0">
                <a:latin typeface="Maiandra GD" panose="020E0502030308020204" pitchFamily="34" charset="77"/>
              </a:rPr>
              <a:t> TOEI factors have no significant impact on the creation of IMS in Malawi.</a:t>
            </a:r>
          </a:p>
          <a:p>
            <a:r>
              <a:rPr lang="en-US" sz="2800" b="1" dirty="0">
                <a:latin typeface="Maiandra GD" panose="020E0502030308020204" pitchFamily="34" charset="77"/>
              </a:rPr>
              <a:t>Alternative Hypothesis (H</a:t>
            </a:r>
            <a:r>
              <a:rPr lang="en-US" sz="2800" b="1" baseline="-25000" dirty="0">
                <a:latin typeface="Maiandra GD" panose="020E0502030308020204" pitchFamily="34" charset="77"/>
              </a:rPr>
              <a:t>1</a:t>
            </a:r>
            <a:r>
              <a:rPr lang="en-US" sz="2800" b="1" dirty="0">
                <a:latin typeface="Maiandra GD" panose="020E0502030308020204" pitchFamily="34" charset="77"/>
              </a:rPr>
              <a:t>):</a:t>
            </a:r>
            <a:r>
              <a:rPr lang="en-US" sz="2800" dirty="0">
                <a:latin typeface="Maiandra GD" panose="020E0502030308020204" pitchFamily="34" charset="77"/>
              </a:rPr>
              <a:t> TOEI factors have a significant impact on the creation of IMS in Malawi.</a:t>
            </a:r>
          </a:p>
          <a:p>
            <a:endParaRPr lang="en-US" sz="2800" b="1" i="1" dirty="0">
              <a:latin typeface="Maiandra GD" panose="020E0502030308020204" pitchFamily="34" charset="77"/>
            </a:endParaRPr>
          </a:p>
          <a:p>
            <a:r>
              <a:rPr lang="en-US" sz="2800" b="1" i="1" dirty="0">
                <a:latin typeface="Maiandra GD" panose="020E0502030308020204" pitchFamily="34" charset="77"/>
              </a:rPr>
              <a:t>Hypothesis 2</a:t>
            </a:r>
          </a:p>
          <a:p>
            <a:r>
              <a:rPr lang="en-US" sz="2800" b="1" dirty="0">
                <a:latin typeface="Maiandra GD" panose="020E0502030308020204" pitchFamily="34" charset="77"/>
              </a:rPr>
              <a:t>Null Hypothesis (H</a:t>
            </a:r>
            <a:r>
              <a:rPr lang="en-US" sz="2800" b="1" baseline="-25000" dirty="0">
                <a:latin typeface="Maiandra GD" panose="020E0502030308020204" pitchFamily="34" charset="77"/>
              </a:rPr>
              <a:t>0</a:t>
            </a:r>
            <a:r>
              <a:rPr lang="en-US" sz="2800" b="1" dirty="0">
                <a:latin typeface="Maiandra GD" panose="020E0502030308020204" pitchFamily="34" charset="77"/>
              </a:rPr>
              <a:t>):</a:t>
            </a:r>
            <a:r>
              <a:rPr lang="en-US" sz="2800" dirty="0">
                <a:latin typeface="Maiandra GD" panose="020E0502030308020204" pitchFamily="34" charset="77"/>
              </a:rPr>
              <a:t> There is no significant relationship between TOEI factors and the use of IMS in Malawi.</a:t>
            </a:r>
          </a:p>
          <a:p>
            <a:r>
              <a:rPr lang="en-US" sz="2800" b="1" dirty="0">
                <a:latin typeface="Maiandra GD" panose="020E0502030308020204" pitchFamily="34" charset="77"/>
              </a:rPr>
              <a:t>Alternative Hypothesis (H</a:t>
            </a:r>
            <a:r>
              <a:rPr lang="en-US" sz="2800" b="1" baseline="-25000" dirty="0">
                <a:latin typeface="Maiandra GD" panose="020E0502030308020204" pitchFamily="34" charset="77"/>
              </a:rPr>
              <a:t>1</a:t>
            </a:r>
            <a:r>
              <a:rPr lang="en-US" sz="2800" b="1" dirty="0">
                <a:latin typeface="Maiandra GD" panose="020E0502030308020204" pitchFamily="34" charset="77"/>
              </a:rPr>
              <a:t>):</a:t>
            </a:r>
            <a:r>
              <a:rPr lang="en-US" sz="2800" dirty="0">
                <a:latin typeface="Maiandra GD" panose="020E0502030308020204" pitchFamily="34" charset="77"/>
              </a:rPr>
              <a:t> There is a significant relationship between TOEI factors and the use of IMS in Malawi.</a:t>
            </a:r>
          </a:p>
        </p:txBody>
      </p:sp>
      <p:sp>
        <p:nvSpPr>
          <p:cNvPr id="135" name="Google Shape;135;p6"/>
          <p:cNvSpPr/>
          <p:nvPr/>
        </p:nvSpPr>
        <p:spPr>
          <a:xfrm>
            <a:off x="504664" y="343779"/>
            <a:ext cx="274305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Hypotheses</a:t>
            </a:r>
            <a:endParaRPr sz="3200" b="1" u="sng" dirty="0">
              <a:solidFill>
                <a:schemeClr val="dk1"/>
              </a:solidFill>
              <a:latin typeface="Maiandra GD" panose="020E0502030308020204" pitchFamily="34" charset="77"/>
              <a:ea typeface="Calibri"/>
              <a:cs typeface="Calibri"/>
              <a:sym typeface="Calibri"/>
            </a:endParaRPr>
          </a:p>
        </p:txBody>
      </p:sp>
      <p:pic>
        <p:nvPicPr>
          <p:cNvPr id="136" name="Google Shape;136;p6"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37" name="Google Shape;1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7</a:t>
            </a:fld>
            <a:endParaRPr lang="en-ZA"/>
          </a:p>
        </p:txBody>
      </p:sp>
    </p:spTree>
    <p:extLst>
      <p:ext uri="{BB962C8B-B14F-4D97-AF65-F5344CB8AC3E}">
        <p14:creationId xmlns:p14="http://schemas.microsoft.com/office/powerpoint/2010/main" val="23948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7"/>
          <p:cNvSpPr/>
          <p:nvPr/>
        </p:nvSpPr>
        <p:spPr>
          <a:xfrm>
            <a:off x="501638" y="362640"/>
            <a:ext cx="8249590" cy="584735"/>
          </a:xfrm>
          <a:prstGeom prst="rect">
            <a:avLst/>
          </a:prstGeom>
          <a:noFill/>
          <a:ln>
            <a:noFill/>
          </a:ln>
        </p:spPr>
        <p:txBody>
          <a:bodyPr spcFirstLastPara="1" wrap="square" lIns="91425" tIns="45700" rIns="91425" bIns="45700" anchor="t" anchorCtr="0">
            <a:spAutoFit/>
          </a:bodyPr>
          <a:lstStyle/>
          <a:p>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Literature Review</a:t>
            </a:r>
            <a:r>
              <a:rPr lang="en-ZA" sz="3200" b="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 </a:t>
            </a:r>
            <a:r>
              <a:rPr lang="en-ZA" sz="3200" b="0" i="1" dirty="0">
                <a:solidFill>
                  <a:srgbClr val="222222"/>
                </a:solidFill>
                <a:latin typeface="Maiandra GD" panose="020E0502030308020204" pitchFamily="34" charset="77"/>
                <a:ea typeface="Overlock" panose="02000506030000020004"/>
                <a:cs typeface="Overlock" panose="02000506030000020004"/>
                <a:sym typeface="Overlock" panose="02000506030000020004"/>
              </a:rPr>
              <a:t>Theoretical Framework</a:t>
            </a:r>
            <a:r>
              <a:rPr lang="en-ZA" sz="3200" b="0" i="1"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p:txBody>
      </p:sp>
      <p:pic>
        <p:nvPicPr>
          <p:cNvPr id="144" name="Google Shape;144;p7"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45" name="Google Shape;1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8</a:t>
            </a:fld>
            <a:endParaRPr lang="en-ZA"/>
          </a:p>
        </p:txBody>
      </p:sp>
      <p:pic>
        <p:nvPicPr>
          <p:cNvPr id="146" name="Google Shape;146;p7" descr="Diagram&#10;&#10;Description automatically generated"/>
          <p:cNvPicPr preferRelativeResize="0"/>
          <p:nvPr/>
        </p:nvPicPr>
        <p:blipFill rotWithShape="1">
          <a:blip r:embed="rId4"/>
          <a:srcRect/>
          <a:stretch>
            <a:fillRect/>
          </a:stretch>
        </p:blipFill>
        <p:spPr>
          <a:xfrm>
            <a:off x="573153" y="1550629"/>
            <a:ext cx="11045693" cy="39919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p:nvPr/>
        </p:nvSpPr>
        <p:spPr>
          <a:xfrm>
            <a:off x="299720" y="225429"/>
            <a:ext cx="8408126" cy="1077178"/>
          </a:xfrm>
          <a:prstGeom prst="rect">
            <a:avLst/>
          </a:prstGeom>
          <a:noFill/>
          <a:ln>
            <a:noFill/>
          </a:ln>
        </p:spPr>
        <p:txBody>
          <a:bodyPr spcFirstLastPara="1" wrap="square" lIns="91425" tIns="45700" rIns="91425" bIns="45700" anchor="t" anchorCtr="0">
            <a:spAutoFit/>
          </a:bodyPr>
          <a:lstStyle/>
          <a:p>
            <a:r>
              <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rPr>
              <a:t>Literature Review</a:t>
            </a:r>
            <a:r>
              <a:rPr lang="en-ZA" sz="3200" b="1" dirty="0">
                <a:solidFill>
                  <a:schemeClr val="dk1"/>
                </a:solidFill>
                <a:latin typeface="Maiandra GD" panose="020E0502030308020204" pitchFamily="34" charset="77"/>
                <a:ea typeface="Overlock" panose="02000506030000020004"/>
                <a:cs typeface="Overlock" panose="02000506030000020004"/>
                <a:sym typeface="Overlock" panose="02000506030000020004"/>
              </a:rPr>
              <a:t> - </a:t>
            </a:r>
            <a:r>
              <a:rPr lang="en-ZA" sz="3200" b="0" i="1" dirty="0">
                <a:solidFill>
                  <a:srgbClr val="222222"/>
                </a:solidFill>
                <a:latin typeface="Maiandra GD" panose="020E0502030308020204" pitchFamily="34" charset="77"/>
                <a:ea typeface="Overlock" panose="02000506030000020004"/>
                <a:cs typeface="Overlock" panose="02000506030000020004"/>
                <a:sym typeface="Overlock" panose="02000506030000020004"/>
              </a:rPr>
              <a:t>Conceptual Framework</a:t>
            </a:r>
            <a:r>
              <a:rPr lang="en-ZA" sz="3200" b="0" i="1" dirty="0">
                <a:solidFill>
                  <a:srgbClr val="000000"/>
                </a:solidFill>
                <a:latin typeface="Maiandra GD" panose="020E0502030308020204" pitchFamily="34" charset="77"/>
                <a:ea typeface="Overlock" panose="02000506030000020004"/>
                <a:cs typeface="Overlock" panose="02000506030000020004"/>
                <a:sym typeface="Overlock" panose="02000506030000020004"/>
              </a:rPr>
              <a:t>​</a:t>
            </a:r>
          </a:p>
          <a:p>
            <a:pPr marL="0" marR="0" lvl="0" indent="0" algn="l" rtl="0">
              <a:spcBef>
                <a:spcPts val="0"/>
              </a:spcBef>
              <a:spcAft>
                <a:spcPts val="0"/>
              </a:spcAft>
              <a:buNone/>
            </a:pPr>
            <a:endParaRPr lang="en-ZA" sz="3200" b="1" u="sng" dirty="0">
              <a:solidFill>
                <a:schemeClr val="dk1"/>
              </a:solidFill>
              <a:latin typeface="Maiandra GD" panose="020E0502030308020204" pitchFamily="34" charset="77"/>
              <a:ea typeface="Overlock" panose="02000506030000020004"/>
              <a:cs typeface="Overlock" panose="02000506030000020004"/>
              <a:sym typeface="Overlock" panose="02000506030000020004"/>
            </a:endParaRPr>
          </a:p>
        </p:txBody>
      </p:sp>
      <p:pic>
        <p:nvPicPr>
          <p:cNvPr id="152" name="Google Shape;152;p8" descr="Second Semester Opening – Malawi University of Science and ..."/>
          <p:cNvPicPr preferRelativeResize="0"/>
          <p:nvPr/>
        </p:nvPicPr>
        <p:blipFill rotWithShape="1">
          <a:blip r:embed="rId3"/>
          <a:srcRect/>
          <a:stretch>
            <a:fillRect/>
          </a:stretch>
        </p:blipFill>
        <p:spPr>
          <a:xfrm>
            <a:off x="10962640" y="484688"/>
            <a:ext cx="929640" cy="1065941"/>
          </a:xfrm>
          <a:prstGeom prst="rect">
            <a:avLst/>
          </a:prstGeom>
          <a:noFill/>
          <a:ln>
            <a:noFill/>
          </a:ln>
        </p:spPr>
      </p:pic>
      <p:sp>
        <p:nvSpPr>
          <p:cNvPr id="153" name="Google Shape;1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ZA"/>
              <a:t>9</a:t>
            </a:fld>
            <a:endParaRPr lang="en-ZA"/>
          </a:p>
        </p:txBody>
      </p:sp>
      <p:sp>
        <p:nvSpPr>
          <p:cNvPr id="2" name="Rectangle 1">
            <a:extLst>
              <a:ext uri="{FF2B5EF4-FFF2-40B4-BE49-F238E27FC236}">
                <a16:creationId xmlns:a16="http://schemas.microsoft.com/office/drawing/2014/main" id="{7589CB31-1BC5-7F3A-F3E9-2F4DAEB7E0E0}"/>
              </a:ext>
            </a:extLst>
          </p:cNvPr>
          <p:cNvSpPr/>
          <p:nvPr/>
        </p:nvSpPr>
        <p:spPr>
          <a:xfrm>
            <a:off x="4625509" y="3694238"/>
            <a:ext cx="2340269" cy="11254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a:latin typeface="Maiandra GD" panose="020E0502030308020204" pitchFamily="34" charset="77"/>
            </a:endParaRPr>
          </a:p>
        </p:txBody>
      </p:sp>
      <p:sp>
        <p:nvSpPr>
          <p:cNvPr id="3" name="Rectangle 2">
            <a:extLst>
              <a:ext uri="{FF2B5EF4-FFF2-40B4-BE49-F238E27FC236}">
                <a16:creationId xmlns:a16="http://schemas.microsoft.com/office/drawing/2014/main" id="{65370DDF-9C99-A8C5-A393-B5047002E20D}"/>
              </a:ext>
            </a:extLst>
          </p:cNvPr>
          <p:cNvSpPr/>
          <p:nvPr/>
        </p:nvSpPr>
        <p:spPr>
          <a:xfrm>
            <a:off x="7121188" y="2309189"/>
            <a:ext cx="2914463"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4" name="Rectangle 3">
            <a:extLst>
              <a:ext uri="{FF2B5EF4-FFF2-40B4-BE49-F238E27FC236}">
                <a16:creationId xmlns:a16="http://schemas.microsoft.com/office/drawing/2014/main" id="{72A23674-1CC7-F519-43A5-1A431CA6098F}"/>
              </a:ext>
            </a:extLst>
          </p:cNvPr>
          <p:cNvSpPr/>
          <p:nvPr/>
        </p:nvSpPr>
        <p:spPr>
          <a:xfrm>
            <a:off x="7121188" y="5106150"/>
            <a:ext cx="2914463"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a:latin typeface="Maiandra GD" panose="020E0502030308020204" pitchFamily="34" charset="77"/>
            </a:endParaRPr>
          </a:p>
        </p:txBody>
      </p:sp>
      <p:sp>
        <p:nvSpPr>
          <p:cNvPr id="5" name="Rectangle 4">
            <a:extLst>
              <a:ext uri="{FF2B5EF4-FFF2-40B4-BE49-F238E27FC236}">
                <a16:creationId xmlns:a16="http://schemas.microsoft.com/office/drawing/2014/main" id="{E6FF86EB-D74A-9E98-6424-BFD1D8D80083}"/>
              </a:ext>
            </a:extLst>
          </p:cNvPr>
          <p:cNvSpPr/>
          <p:nvPr/>
        </p:nvSpPr>
        <p:spPr>
          <a:xfrm>
            <a:off x="1514059" y="5114619"/>
            <a:ext cx="2928334"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a:latin typeface="Maiandra GD" panose="020E0502030308020204" pitchFamily="34" charset="77"/>
            </a:endParaRPr>
          </a:p>
        </p:txBody>
      </p:sp>
      <p:sp>
        <p:nvSpPr>
          <p:cNvPr id="6" name="Rectangle 5">
            <a:extLst>
              <a:ext uri="{FF2B5EF4-FFF2-40B4-BE49-F238E27FC236}">
                <a16:creationId xmlns:a16="http://schemas.microsoft.com/office/drawing/2014/main" id="{3518B2A6-16AC-85B4-043E-BF0B5FE1CFCD}"/>
              </a:ext>
            </a:extLst>
          </p:cNvPr>
          <p:cNvSpPr/>
          <p:nvPr/>
        </p:nvSpPr>
        <p:spPr>
          <a:xfrm>
            <a:off x="1593014" y="2312384"/>
            <a:ext cx="2914463" cy="1012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7" name="TextBox 6">
            <a:extLst>
              <a:ext uri="{FF2B5EF4-FFF2-40B4-BE49-F238E27FC236}">
                <a16:creationId xmlns:a16="http://schemas.microsoft.com/office/drawing/2014/main" id="{C9ACD090-4DC9-690F-C6B0-02BE9C5CF126}"/>
              </a:ext>
            </a:extLst>
          </p:cNvPr>
          <p:cNvSpPr txBox="1"/>
          <p:nvPr/>
        </p:nvSpPr>
        <p:spPr>
          <a:xfrm>
            <a:off x="5057800" y="3821958"/>
            <a:ext cx="1531188" cy="954107"/>
          </a:xfrm>
          <a:prstGeom prst="rect">
            <a:avLst/>
          </a:prstGeom>
          <a:noFill/>
        </p:spPr>
        <p:txBody>
          <a:bodyPr wrap="none" rtlCol="0">
            <a:spAutoFit/>
          </a:bodyPr>
          <a:lstStyle/>
          <a:p>
            <a:pPr algn="ctr"/>
            <a:r>
              <a:rPr lang="en-US" sz="2800" dirty="0">
                <a:latin typeface="Maiandra GD" panose="020E0502030308020204" pitchFamily="34" charset="77"/>
              </a:rPr>
              <a:t>IMS</a:t>
            </a:r>
          </a:p>
          <a:p>
            <a:pPr algn="ctr"/>
            <a:r>
              <a:rPr lang="en-US" sz="2800" dirty="0">
                <a:latin typeface="Maiandra GD" panose="020E0502030308020204" pitchFamily="34" charset="77"/>
              </a:rPr>
              <a:t>Creation</a:t>
            </a:r>
          </a:p>
        </p:txBody>
      </p:sp>
      <p:sp>
        <p:nvSpPr>
          <p:cNvPr id="8" name="TextBox 7">
            <a:extLst>
              <a:ext uri="{FF2B5EF4-FFF2-40B4-BE49-F238E27FC236}">
                <a16:creationId xmlns:a16="http://schemas.microsoft.com/office/drawing/2014/main" id="{66B43F9E-243F-8371-55D8-C391402ABC47}"/>
              </a:ext>
            </a:extLst>
          </p:cNvPr>
          <p:cNvSpPr txBox="1"/>
          <p:nvPr/>
        </p:nvSpPr>
        <p:spPr>
          <a:xfrm>
            <a:off x="2130010" y="2360044"/>
            <a:ext cx="1750800" cy="954107"/>
          </a:xfrm>
          <a:prstGeom prst="rect">
            <a:avLst/>
          </a:prstGeom>
          <a:noFill/>
        </p:spPr>
        <p:txBody>
          <a:bodyPr wrap="none" rtlCol="0">
            <a:spAutoFit/>
          </a:bodyPr>
          <a:lstStyle/>
          <a:p>
            <a:pPr algn="ctr"/>
            <a:r>
              <a:rPr lang="en-US" sz="2800" dirty="0">
                <a:latin typeface="Maiandra GD" panose="020E0502030308020204" pitchFamily="34" charset="77"/>
              </a:rPr>
              <a:t>Individual</a:t>
            </a:r>
          </a:p>
          <a:p>
            <a:pPr algn="ctr"/>
            <a:r>
              <a:rPr lang="en-US" sz="2800" dirty="0">
                <a:latin typeface="Maiandra GD" panose="020E0502030308020204" pitchFamily="34" charset="77"/>
              </a:rPr>
              <a:t>Factors</a:t>
            </a:r>
          </a:p>
        </p:txBody>
      </p:sp>
      <p:sp>
        <p:nvSpPr>
          <p:cNvPr id="9" name="TextBox 8">
            <a:extLst>
              <a:ext uri="{FF2B5EF4-FFF2-40B4-BE49-F238E27FC236}">
                <a16:creationId xmlns:a16="http://schemas.microsoft.com/office/drawing/2014/main" id="{F663EDA8-2561-B358-0740-074C3B47FA59}"/>
              </a:ext>
            </a:extLst>
          </p:cNvPr>
          <p:cNvSpPr txBox="1"/>
          <p:nvPr/>
        </p:nvSpPr>
        <p:spPr>
          <a:xfrm>
            <a:off x="7329632" y="2383384"/>
            <a:ext cx="2467343" cy="954107"/>
          </a:xfrm>
          <a:prstGeom prst="rect">
            <a:avLst/>
          </a:prstGeom>
          <a:noFill/>
        </p:spPr>
        <p:txBody>
          <a:bodyPr wrap="none" rtlCol="0">
            <a:spAutoFit/>
          </a:bodyPr>
          <a:lstStyle/>
          <a:p>
            <a:pPr algn="ctr"/>
            <a:r>
              <a:rPr lang="en-US" sz="2800" dirty="0" err="1">
                <a:latin typeface="Maiandra GD" panose="020E0502030308020204" pitchFamily="34" charset="77"/>
              </a:rPr>
              <a:t>Organisational</a:t>
            </a:r>
            <a:endParaRPr lang="en-US" sz="2800" dirty="0">
              <a:latin typeface="Maiandra GD" panose="020E0502030308020204" pitchFamily="34" charset="77"/>
            </a:endParaRPr>
          </a:p>
          <a:p>
            <a:pPr algn="ctr"/>
            <a:r>
              <a:rPr lang="en-US" sz="2800" dirty="0">
                <a:latin typeface="Maiandra GD" panose="020E0502030308020204" pitchFamily="34" charset="77"/>
              </a:rPr>
              <a:t>Factors</a:t>
            </a:r>
          </a:p>
        </p:txBody>
      </p:sp>
      <p:sp>
        <p:nvSpPr>
          <p:cNvPr id="10" name="TextBox 9">
            <a:extLst>
              <a:ext uri="{FF2B5EF4-FFF2-40B4-BE49-F238E27FC236}">
                <a16:creationId xmlns:a16="http://schemas.microsoft.com/office/drawing/2014/main" id="{5F730357-A3E4-4E73-746B-FE4CC26DC2ED}"/>
              </a:ext>
            </a:extLst>
          </p:cNvPr>
          <p:cNvSpPr txBox="1"/>
          <p:nvPr/>
        </p:nvSpPr>
        <p:spPr>
          <a:xfrm>
            <a:off x="1806270" y="5166168"/>
            <a:ext cx="2343911" cy="954107"/>
          </a:xfrm>
          <a:prstGeom prst="rect">
            <a:avLst/>
          </a:prstGeom>
          <a:noFill/>
        </p:spPr>
        <p:txBody>
          <a:bodyPr wrap="none" rtlCol="0">
            <a:spAutoFit/>
          </a:bodyPr>
          <a:lstStyle/>
          <a:p>
            <a:pPr algn="ctr"/>
            <a:r>
              <a:rPr lang="en-US" sz="2800" dirty="0">
                <a:latin typeface="Maiandra GD" panose="020E0502030308020204" pitchFamily="34" charset="77"/>
              </a:rPr>
              <a:t>Technological</a:t>
            </a:r>
          </a:p>
          <a:p>
            <a:pPr algn="ctr"/>
            <a:r>
              <a:rPr lang="en-US" sz="2800" dirty="0">
                <a:latin typeface="Maiandra GD" panose="020E0502030308020204" pitchFamily="34" charset="77"/>
              </a:rPr>
              <a:t>Factors</a:t>
            </a:r>
          </a:p>
        </p:txBody>
      </p:sp>
      <p:sp>
        <p:nvSpPr>
          <p:cNvPr id="11" name="TextBox 10">
            <a:extLst>
              <a:ext uri="{FF2B5EF4-FFF2-40B4-BE49-F238E27FC236}">
                <a16:creationId xmlns:a16="http://schemas.microsoft.com/office/drawing/2014/main" id="{BB3E9E45-AC5A-AC58-D849-510A80D78820}"/>
              </a:ext>
            </a:extLst>
          </p:cNvPr>
          <p:cNvSpPr txBox="1"/>
          <p:nvPr/>
        </p:nvSpPr>
        <p:spPr>
          <a:xfrm>
            <a:off x="7274917" y="5166168"/>
            <a:ext cx="2476961" cy="954107"/>
          </a:xfrm>
          <a:prstGeom prst="rect">
            <a:avLst/>
          </a:prstGeom>
          <a:noFill/>
        </p:spPr>
        <p:txBody>
          <a:bodyPr wrap="none" rtlCol="0">
            <a:spAutoFit/>
          </a:bodyPr>
          <a:lstStyle/>
          <a:p>
            <a:pPr algn="ctr"/>
            <a:r>
              <a:rPr lang="en-US" sz="2800" dirty="0">
                <a:latin typeface="Maiandra GD" panose="020E0502030308020204" pitchFamily="34" charset="77"/>
              </a:rPr>
              <a:t>Environmental</a:t>
            </a:r>
          </a:p>
          <a:p>
            <a:pPr algn="ctr"/>
            <a:r>
              <a:rPr lang="en-US" sz="2800" dirty="0">
                <a:latin typeface="Maiandra GD" panose="020E0502030308020204" pitchFamily="34" charset="77"/>
              </a:rPr>
              <a:t>Factors</a:t>
            </a:r>
          </a:p>
        </p:txBody>
      </p:sp>
      <p:sp>
        <p:nvSpPr>
          <p:cNvPr id="12" name="TextBox 11">
            <a:extLst>
              <a:ext uri="{FF2B5EF4-FFF2-40B4-BE49-F238E27FC236}">
                <a16:creationId xmlns:a16="http://schemas.microsoft.com/office/drawing/2014/main" id="{0636BDBF-985F-E8D9-1EFD-3F38AA774375}"/>
              </a:ext>
            </a:extLst>
          </p:cNvPr>
          <p:cNvSpPr txBox="1"/>
          <p:nvPr/>
        </p:nvSpPr>
        <p:spPr>
          <a:xfrm>
            <a:off x="2133067" y="1275765"/>
            <a:ext cx="1834356" cy="1015663"/>
          </a:xfrm>
          <a:prstGeom prst="rect">
            <a:avLst/>
          </a:prstGeom>
          <a:noFill/>
        </p:spPr>
        <p:txBody>
          <a:bodyPr wrap="square" rtlCol="0">
            <a:spAutoFit/>
          </a:bodyPr>
          <a:lstStyle/>
          <a:p>
            <a:pPr algn="ctr"/>
            <a:r>
              <a:rPr lang="en-US" sz="2000" dirty="0">
                <a:latin typeface="Maiandra GD" panose="020E0502030308020204" pitchFamily="34" charset="77"/>
              </a:rPr>
              <a:t>Innovativeness</a:t>
            </a:r>
          </a:p>
          <a:p>
            <a:pPr algn="ctr"/>
            <a:r>
              <a:rPr lang="en-US" sz="2000" dirty="0">
                <a:latin typeface="Maiandra GD" panose="020E0502030308020204" pitchFamily="34" charset="77"/>
              </a:rPr>
              <a:t>IT Ability</a:t>
            </a:r>
          </a:p>
          <a:p>
            <a:pPr algn="ctr"/>
            <a:r>
              <a:rPr lang="en-US" sz="2000" dirty="0">
                <a:latin typeface="Maiandra GD" panose="020E0502030308020204" pitchFamily="34" charset="77"/>
              </a:rPr>
              <a:t>IT Experience</a:t>
            </a:r>
          </a:p>
        </p:txBody>
      </p:sp>
      <p:sp>
        <p:nvSpPr>
          <p:cNvPr id="13" name="TextBox 12">
            <a:extLst>
              <a:ext uri="{FF2B5EF4-FFF2-40B4-BE49-F238E27FC236}">
                <a16:creationId xmlns:a16="http://schemas.microsoft.com/office/drawing/2014/main" id="{D86D548F-FF11-EE2E-4988-76327C579A09}"/>
              </a:ext>
            </a:extLst>
          </p:cNvPr>
          <p:cNvSpPr txBox="1"/>
          <p:nvPr/>
        </p:nvSpPr>
        <p:spPr>
          <a:xfrm>
            <a:off x="1681890" y="4058063"/>
            <a:ext cx="2203094" cy="1015663"/>
          </a:xfrm>
          <a:prstGeom prst="rect">
            <a:avLst/>
          </a:prstGeom>
          <a:noFill/>
        </p:spPr>
        <p:txBody>
          <a:bodyPr wrap="square" rtlCol="0">
            <a:spAutoFit/>
          </a:bodyPr>
          <a:lstStyle/>
          <a:p>
            <a:pPr algn="ctr"/>
            <a:r>
              <a:rPr lang="en-US" sz="2000" dirty="0">
                <a:latin typeface="Maiandra GD" panose="020E0502030308020204" pitchFamily="34" charset="77"/>
              </a:rPr>
              <a:t>Perceived Benefits</a:t>
            </a:r>
          </a:p>
          <a:p>
            <a:pPr algn="ctr"/>
            <a:r>
              <a:rPr lang="en-US" sz="2000" dirty="0">
                <a:latin typeface="Maiandra GD" panose="020E0502030308020204" pitchFamily="34" charset="77"/>
              </a:rPr>
              <a:t>Compatibility</a:t>
            </a:r>
          </a:p>
          <a:p>
            <a:pPr algn="ctr"/>
            <a:r>
              <a:rPr lang="en-US" sz="2000" dirty="0">
                <a:latin typeface="Maiandra GD" panose="020E0502030308020204" pitchFamily="34" charset="77"/>
              </a:rPr>
              <a:t>Cost</a:t>
            </a:r>
          </a:p>
        </p:txBody>
      </p:sp>
      <p:sp>
        <p:nvSpPr>
          <p:cNvPr id="14" name="TextBox 13">
            <a:extLst>
              <a:ext uri="{FF2B5EF4-FFF2-40B4-BE49-F238E27FC236}">
                <a16:creationId xmlns:a16="http://schemas.microsoft.com/office/drawing/2014/main" id="{A41DC47B-C296-7DB4-8C5D-E26B13E29A98}"/>
              </a:ext>
            </a:extLst>
          </p:cNvPr>
          <p:cNvSpPr txBox="1"/>
          <p:nvPr/>
        </p:nvSpPr>
        <p:spPr>
          <a:xfrm>
            <a:off x="6992438" y="4003207"/>
            <a:ext cx="2759440" cy="1015663"/>
          </a:xfrm>
          <a:prstGeom prst="rect">
            <a:avLst/>
          </a:prstGeom>
          <a:noFill/>
        </p:spPr>
        <p:txBody>
          <a:bodyPr wrap="square" rtlCol="0">
            <a:spAutoFit/>
          </a:bodyPr>
          <a:lstStyle/>
          <a:p>
            <a:pPr algn="ctr"/>
            <a:r>
              <a:rPr lang="en-US" sz="2000" dirty="0">
                <a:latin typeface="Maiandra GD" panose="020E0502030308020204" pitchFamily="34" charset="77"/>
              </a:rPr>
              <a:t>Consumer Pressure</a:t>
            </a:r>
          </a:p>
          <a:p>
            <a:pPr algn="ctr"/>
            <a:r>
              <a:rPr lang="en-US" sz="2000" dirty="0">
                <a:latin typeface="Maiandra GD" panose="020E0502030308020204" pitchFamily="34" charset="77"/>
              </a:rPr>
              <a:t>Competitor Pressure</a:t>
            </a:r>
          </a:p>
          <a:p>
            <a:pPr algn="ctr"/>
            <a:r>
              <a:rPr lang="en-US" sz="2000" dirty="0">
                <a:latin typeface="Maiandra GD" panose="020E0502030308020204" pitchFamily="34" charset="77"/>
              </a:rPr>
              <a:t>External Support</a:t>
            </a:r>
          </a:p>
        </p:txBody>
      </p:sp>
      <p:sp>
        <p:nvSpPr>
          <p:cNvPr id="15" name="TextBox 14">
            <a:extLst>
              <a:ext uri="{FF2B5EF4-FFF2-40B4-BE49-F238E27FC236}">
                <a16:creationId xmlns:a16="http://schemas.microsoft.com/office/drawing/2014/main" id="{AEA68F79-094E-4909-3685-D507782205C6}"/>
              </a:ext>
            </a:extLst>
          </p:cNvPr>
          <p:cNvSpPr txBox="1"/>
          <p:nvPr/>
        </p:nvSpPr>
        <p:spPr>
          <a:xfrm>
            <a:off x="7495982" y="1302607"/>
            <a:ext cx="2229236" cy="1015663"/>
          </a:xfrm>
          <a:prstGeom prst="rect">
            <a:avLst/>
          </a:prstGeom>
          <a:noFill/>
        </p:spPr>
        <p:txBody>
          <a:bodyPr wrap="square" rtlCol="0">
            <a:spAutoFit/>
          </a:bodyPr>
          <a:lstStyle/>
          <a:p>
            <a:pPr algn="ctr"/>
            <a:r>
              <a:rPr lang="en-US" sz="2000" dirty="0">
                <a:latin typeface="Maiandra GD" panose="020E0502030308020204" pitchFamily="34" charset="77"/>
              </a:rPr>
              <a:t>Technology Readiness</a:t>
            </a:r>
          </a:p>
          <a:p>
            <a:pPr algn="ctr"/>
            <a:r>
              <a:rPr lang="en-US" sz="2000" dirty="0">
                <a:latin typeface="Maiandra GD" panose="020E0502030308020204" pitchFamily="34" charset="77"/>
              </a:rPr>
              <a:t>Firm Size</a:t>
            </a:r>
            <a:endParaRPr lang="en-US" sz="2000" dirty="0">
              <a:highlight>
                <a:srgbClr val="FFFF00"/>
              </a:highlight>
              <a:latin typeface="Maiandra GD" panose="020E0502030308020204" pitchFamily="34" charset="77"/>
            </a:endParaRPr>
          </a:p>
        </p:txBody>
      </p:sp>
      <p:sp>
        <p:nvSpPr>
          <p:cNvPr id="16" name="Notched Right Arrow 15">
            <a:extLst>
              <a:ext uri="{FF2B5EF4-FFF2-40B4-BE49-F238E27FC236}">
                <a16:creationId xmlns:a16="http://schemas.microsoft.com/office/drawing/2014/main" id="{7EB8AD0D-4FA8-D69C-E2AA-EA66E506AFDA}"/>
              </a:ext>
            </a:extLst>
          </p:cNvPr>
          <p:cNvSpPr/>
          <p:nvPr/>
        </p:nvSpPr>
        <p:spPr>
          <a:xfrm rot="19140279">
            <a:off x="4296208" y="4795041"/>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7" name="Notched Right Arrow 16">
            <a:extLst>
              <a:ext uri="{FF2B5EF4-FFF2-40B4-BE49-F238E27FC236}">
                <a16:creationId xmlns:a16="http://schemas.microsoft.com/office/drawing/2014/main" id="{8B123F1A-7C98-61B0-EF70-4732765B7A50}"/>
              </a:ext>
            </a:extLst>
          </p:cNvPr>
          <p:cNvSpPr/>
          <p:nvPr/>
        </p:nvSpPr>
        <p:spPr>
          <a:xfrm rot="14117599">
            <a:off x="6819096" y="4833813"/>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8" name="Notched Right Arrow 17">
            <a:extLst>
              <a:ext uri="{FF2B5EF4-FFF2-40B4-BE49-F238E27FC236}">
                <a16:creationId xmlns:a16="http://schemas.microsoft.com/office/drawing/2014/main" id="{A94BB8BF-B5E1-B532-07BD-4D8050C5F116}"/>
              </a:ext>
            </a:extLst>
          </p:cNvPr>
          <p:cNvSpPr/>
          <p:nvPr/>
        </p:nvSpPr>
        <p:spPr>
          <a:xfrm rot="7768457">
            <a:off x="6819095" y="3421325"/>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9" name="Notched Right Arrow 18">
            <a:extLst>
              <a:ext uri="{FF2B5EF4-FFF2-40B4-BE49-F238E27FC236}">
                <a16:creationId xmlns:a16="http://schemas.microsoft.com/office/drawing/2014/main" id="{71CC2893-DAF0-265E-8D9B-7C50CC1C2B5C}"/>
              </a:ext>
            </a:extLst>
          </p:cNvPr>
          <p:cNvSpPr/>
          <p:nvPr/>
        </p:nvSpPr>
        <p:spPr>
          <a:xfrm rot="3193328">
            <a:off x="4284567" y="3450479"/>
            <a:ext cx="452886" cy="282992"/>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2377</TotalTime>
  <Words>3821</Words>
  <Application>Microsoft Macintosh PowerPoint</Application>
  <PresentationFormat>Widescreen</PresentationFormat>
  <Paragraphs>618</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Overlock</vt:lpstr>
      <vt:lpstr>Calibri</vt:lpstr>
      <vt:lpstr>Times</vt:lpstr>
      <vt:lpstr>Maiandra GD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 – Data Analysis</vt:lpstr>
      <vt:lpstr>PowerPoint Presentation</vt:lpstr>
      <vt:lpstr>PowerPoint Presentation</vt:lpstr>
      <vt:lpstr>PowerPoint Presentation</vt:lpstr>
      <vt:lpstr>Results – Odds Ratios in Reduced Model</vt:lpstr>
      <vt:lpstr>Discussions – TOEI Model Applicable to Malawi</vt:lpstr>
      <vt:lpstr>Discussions</vt:lpstr>
      <vt:lpstr>Conclusion &amp; Recommendations</vt:lpstr>
      <vt:lpstr>THE ENTREPRENEURIAL OPPORTUNITY ​IN  MALAWI’S DIGITAL TRANSFORMATION:  MODELLING ​PUBLIC INFORMATION MANAGEMENT SYSTEMS ​ FOR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dc:creator>
  <cp:lastModifiedBy>Nthanda Manduwi</cp:lastModifiedBy>
  <cp:revision>13</cp:revision>
  <cp:lastPrinted>2024-07-01T12:24:17Z</cp:lastPrinted>
  <dcterms:created xsi:type="dcterms:W3CDTF">2024-06-30T05:32:44Z</dcterms:created>
  <dcterms:modified xsi:type="dcterms:W3CDTF">2024-07-02T07:11:25Z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1033-4.4.2.7669</vt:lpwstr>
  </property>
</Properties>
</file>